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4"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A7F3219-37AF-4076-A8EC-8859088814A7}"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A7F3219-37AF-4076-A8EC-8859088814A7}"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A7F3219-37AF-4076-A8EC-8859088814A7}"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A7F3219-37AF-4076-A8EC-8859088814A7}"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A7F3219-37AF-4076-A8EC-8859088814A7}"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A7F3219-37AF-4076-A8EC-8859088814A7}" type="datetimeFigureOut">
              <a:rPr lang="fr-FR" smtClean="0"/>
              <a:t>26/11/2013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A7F3219-37AF-4076-A8EC-8859088814A7}" type="datetimeFigureOut">
              <a:rPr lang="fr-FR" smtClean="0"/>
              <a:t>26/11/2013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A7F3219-37AF-4076-A8EC-8859088814A7}" type="datetimeFigureOut">
              <a:rPr lang="fr-FR" smtClean="0"/>
              <a:t>26/11/2013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A7F3219-37AF-4076-A8EC-8859088814A7}" type="datetimeFigureOut">
              <a:rPr lang="fr-FR" smtClean="0"/>
              <a:t>26/11/2013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A7F3219-37AF-4076-A8EC-8859088814A7}" type="datetimeFigureOut">
              <a:rPr lang="fr-FR" smtClean="0"/>
              <a:t>26/11/2013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A7F3219-37AF-4076-A8EC-8859088814A7}" type="datetimeFigureOut">
              <a:rPr lang="fr-FR" smtClean="0"/>
              <a:t>26/11/2013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DFF324-E78A-45A8-B953-9F491E81CB77}" type="slidenum">
              <a:rPr lang="fr-FR" smtClean="0"/>
              <a:t>‹N°›</a:t>
            </a:fld>
            <a:endParaRPr lang="fr-F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F3219-37AF-4076-A8EC-8859088814A7}" type="datetimeFigureOut">
              <a:rPr lang="fr-FR" smtClean="0"/>
              <a:t>26/11/2013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FF324-E78A-45A8-B953-9F491E81CB7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357166"/>
            <a:ext cx="7772400" cy="1470025"/>
          </a:xfrm>
        </p:spPr>
        <p:style>
          <a:lnRef idx="2">
            <a:schemeClr val="dk1"/>
          </a:lnRef>
          <a:fillRef idx="1">
            <a:schemeClr val="lt1"/>
          </a:fillRef>
          <a:effectRef idx="0">
            <a:schemeClr val="dk1"/>
          </a:effectRef>
          <a:fontRef idx="minor">
            <a:schemeClr val="dk1"/>
          </a:fontRef>
        </p:style>
        <p:txBody>
          <a:bodyPr>
            <a:scene3d>
              <a:camera prst="orthographicFront"/>
              <a:lightRig rig="threePt" dir="t"/>
            </a:scene3d>
            <a:sp3d>
              <a:bevelT w="38100" h="107950"/>
            </a:sp3d>
          </a:bodyPr>
          <a:lstStyle/>
          <a:p>
            <a:r>
              <a:rPr lang="ar-SA" dirty="0" smtClean="0">
                <a:cs typeface="Andalus" pitchFamily="2" charset="-78"/>
              </a:rPr>
              <a:t>أزمة العالم الرأسمالي الكبرى سنة 1929 </a:t>
            </a:r>
            <a:endParaRPr lang="fr-FR" dirty="0">
              <a:cs typeface="Andalus" pitchFamily="2" charset="-78"/>
            </a:endParaRPr>
          </a:p>
        </p:txBody>
      </p:sp>
      <p:sp>
        <p:nvSpPr>
          <p:cNvPr id="3" name="Sous-titre 2"/>
          <p:cNvSpPr>
            <a:spLocks noGrp="1"/>
          </p:cNvSpPr>
          <p:nvPr>
            <p:ph type="subTitle" idx="1"/>
          </p:nvPr>
        </p:nvSpPr>
        <p:spPr>
          <a:xfrm>
            <a:off x="1571604" y="4643446"/>
            <a:ext cx="6400800" cy="1752600"/>
          </a:xfrm>
        </p:spPr>
        <p:style>
          <a:lnRef idx="2">
            <a:schemeClr val="accent6"/>
          </a:lnRef>
          <a:fillRef idx="1">
            <a:schemeClr val="lt1"/>
          </a:fillRef>
          <a:effectRef idx="0">
            <a:schemeClr val="accent6"/>
          </a:effectRef>
          <a:fontRef idx="minor">
            <a:schemeClr val="dk1"/>
          </a:fontRef>
        </p:style>
        <p:txBody>
          <a:bodyPr/>
          <a:lstStyle/>
          <a:p>
            <a:r>
              <a:rPr lang="ar-SA"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 لعروصي الطويل </a:t>
            </a:r>
            <a:r>
              <a:rPr lang="fr-FR"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 </a:t>
            </a:r>
            <a:r>
              <a:rPr lang="ar-SA" sz="36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cs typeface="Arabic Transparent" pitchFamily="2" charset="-78"/>
              </a:rPr>
              <a:t>من إعداد </a:t>
            </a:r>
            <a:endParaRPr lang="fr-FR" b="1"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cs typeface="Arabic Transparent" pitchFamily="2" charset="-78"/>
            </a:endParaRPr>
          </a:p>
        </p:txBody>
      </p:sp>
      <p:pic>
        <p:nvPicPr>
          <p:cNvPr id="4" name="Image 3" descr="461px-Lange-MigrantMother02.jpg"/>
          <p:cNvPicPr>
            <a:picLocks noChangeAspect="1"/>
          </p:cNvPicPr>
          <p:nvPr/>
        </p:nvPicPr>
        <p:blipFill>
          <a:blip r:embed="rId2"/>
          <a:stretch>
            <a:fillRect/>
          </a:stretch>
        </p:blipFill>
        <p:spPr>
          <a:xfrm>
            <a:off x="3571868" y="1857364"/>
            <a:ext cx="2496138" cy="2786082"/>
          </a:xfrm>
          <a:prstGeom prst="rect">
            <a:avLst/>
          </a:prstGeom>
        </p:spPr>
      </p:pic>
    </p:spTree>
  </p:cSld>
  <p:clrMapOvr>
    <a:masterClrMapping/>
  </p:clrMapOvr>
  <p:transition spd="med">
    <p:strips dir="l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t>الانتقال المجالي للأزمة </a:t>
            </a:r>
            <a:endParaRPr lang="fr-FR" dirty="0"/>
          </a:p>
        </p:txBody>
      </p:sp>
      <p:pic>
        <p:nvPicPr>
          <p:cNvPr id="4" name="Espace réservé du contenu 3" descr="2013kharita.azma.jpg"/>
          <p:cNvPicPr>
            <a:picLocks noGrp="1" noChangeAspect="1"/>
          </p:cNvPicPr>
          <p:nvPr>
            <p:ph idx="1"/>
          </p:nvPr>
        </p:nvPicPr>
        <p:blipFill>
          <a:blip r:embed="rId2"/>
          <a:stretch>
            <a:fillRect/>
          </a:stretch>
        </p:blipFill>
        <p:spPr>
          <a:xfrm>
            <a:off x="857224" y="1428736"/>
            <a:ext cx="7444387" cy="4729971"/>
          </a:xfrm>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SA" sz="2400" dirty="0">
                <a:solidFill>
                  <a:srgbClr val="00B050"/>
                </a:solidFill>
              </a:rPr>
              <a:t> انتقلت الأزمة إلى باقي العالم الرأسمالي بطرق متعددة :</a:t>
            </a:r>
            <a:br>
              <a:rPr lang="ar-SA" sz="2400" dirty="0">
                <a:solidFill>
                  <a:srgbClr val="00B050"/>
                </a:solidFill>
              </a:rPr>
            </a:br>
            <a:r>
              <a:rPr lang="ar-SA" sz="2400" dirty="0" smtClean="0">
                <a:solidFill>
                  <a:srgbClr val="00B050"/>
                </a:solidFill>
              </a:rPr>
              <a:t/>
            </a:r>
            <a:br>
              <a:rPr lang="ar-SA" sz="2400" dirty="0" smtClean="0">
                <a:solidFill>
                  <a:srgbClr val="00B050"/>
                </a:solidFill>
              </a:rPr>
            </a:br>
            <a:endParaRPr lang="fr-FR" sz="2400" dirty="0">
              <a:solidFill>
                <a:srgbClr val="00B050"/>
              </a:solidFill>
            </a:endParaRPr>
          </a:p>
        </p:txBody>
      </p:sp>
      <p:sp>
        <p:nvSpPr>
          <p:cNvPr id="3" name="Espace réservé du contenu 2"/>
          <p:cNvSpPr>
            <a:spLocks noGrp="1"/>
          </p:cNvSpPr>
          <p:nvPr>
            <p:ph idx="1"/>
          </p:nvPr>
        </p:nvSpPr>
        <p:spPr/>
        <p:txBody>
          <a:bodyPr>
            <a:normAutofit fontScale="92500" lnSpcReduction="10000"/>
          </a:bodyPr>
          <a:lstStyle/>
          <a:p>
            <a:pPr algn="just" rtl="1">
              <a:spcAft>
                <a:spcPts val="0"/>
              </a:spcAft>
            </a:pPr>
            <a:r>
              <a:rPr lang="ar-MA" sz="3000" i="0" dirty="0" smtClean="0">
                <a:solidFill>
                  <a:srgbClr val="000000"/>
                </a:solidFill>
                <a:latin typeface="Verdana"/>
              </a:rPr>
              <a:t>* بعد اندلاع الأزمة سحبت الولايات المتحدة الأمريكية رساميلها من الخارج ، وبالتالي تضررت الدول الأكثر ارتباطا بالرأسمال الأمريكي. في نفس الوقت استرجعت الولايات المتحدة الأمريكية القروض الخارجية وخفضت المساعدات .</a:t>
            </a:r>
          </a:p>
          <a:p>
            <a:pPr algn="just" rtl="1">
              <a:spcAft>
                <a:spcPts val="0"/>
              </a:spcAft>
            </a:pPr>
            <a:r>
              <a:rPr lang="ar-MA" sz="3000" i="0" dirty="0" smtClean="0">
                <a:solidFill>
                  <a:srgbClr val="000000"/>
                </a:solidFill>
                <a:latin typeface="Verdana"/>
              </a:rPr>
              <a:t>* أدى نهج الحماية الجمركية إلى تدهور المبادلات الدولية، وتضخم الإنتاج الصناعي في الدول الرأسمالية،  وتراجع وثيرة التصنيع وبالتالي انخفاض الطلب الخارجي على المواد الأولية التي تشكل صادرات المستعمرات . في نفس الوقت تزايد الاستغلال الاستعماري.</a:t>
            </a:r>
          </a:p>
          <a:p>
            <a:pPr>
              <a:buNone/>
            </a:pPr>
            <a:r>
              <a:rPr lang="ar-MA" dirty="0" smtClean="0"/>
              <a:t/>
            </a:r>
            <a:br>
              <a:rPr lang="ar-MA" dirty="0" smtClean="0"/>
            </a:br>
            <a:endParaRPr lang="fr-FR"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MA" sz="2400" b="1" dirty="0">
                <a:solidFill>
                  <a:srgbClr val="00B050"/>
                </a:solidFill>
              </a:rPr>
              <a:t> تأزمت الأوضاع الاقتصادية والاجتماعية في باقي العالم الرأسمالي :</a:t>
            </a:r>
            <a:br>
              <a:rPr lang="ar-MA" sz="2400" b="1" dirty="0">
                <a:solidFill>
                  <a:srgbClr val="00B050"/>
                </a:solidFill>
              </a:rPr>
            </a:br>
            <a:r>
              <a:rPr lang="ar-MA" sz="2400" dirty="0" smtClean="0">
                <a:solidFill>
                  <a:srgbClr val="00B050"/>
                </a:solidFill>
              </a:rPr>
              <a:t/>
            </a:r>
            <a:br>
              <a:rPr lang="ar-MA" sz="2400" dirty="0" smtClean="0">
                <a:solidFill>
                  <a:srgbClr val="00B050"/>
                </a:solidFill>
              </a:rPr>
            </a:br>
            <a:endParaRPr lang="fr-FR" sz="2400" dirty="0">
              <a:solidFill>
                <a:srgbClr val="00B050"/>
              </a:solidFill>
            </a:endParaRPr>
          </a:p>
        </p:txBody>
      </p:sp>
      <p:sp>
        <p:nvSpPr>
          <p:cNvPr id="3" name="Espace réservé du contenu 2"/>
          <p:cNvSpPr>
            <a:spLocks noGrp="1"/>
          </p:cNvSpPr>
          <p:nvPr>
            <p:ph idx="1"/>
          </p:nvPr>
        </p:nvSpPr>
        <p:spPr/>
        <p:txBody>
          <a:bodyPr>
            <a:normAutofit lnSpcReduction="10000"/>
          </a:bodyPr>
          <a:lstStyle/>
          <a:p>
            <a:pPr algn="just" rtl="1">
              <a:spcAft>
                <a:spcPts val="0"/>
              </a:spcAft>
            </a:pPr>
            <a:r>
              <a:rPr lang="ar-MA" sz="3000" i="0" dirty="0" smtClean="0">
                <a:solidFill>
                  <a:srgbClr val="000000"/>
                </a:solidFill>
                <a:latin typeface="Verdana"/>
              </a:rPr>
              <a:t>* في الفترة 1929-1932 : انخفض الإنتاج الصناعي والفلاحي وتراجعت المبادلات الدولية . في المقابل ارتفعت نسبة البطالة.</a:t>
            </a:r>
          </a:p>
          <a:p>
            <a:pPr algn="just" rtl="1">
              <a:spcAft>
                <a:spcPts val="0"/>
              </a:spcAft>
            </a:pPr>
            <a:r>
              <a:rPr lang="ar-MA" sz="3000" i="0" dirty="0" smtClean="0">
                <a:solidFill>
                  <a:srgbClr val="000000"/>
                </a:solidFill>
                <a:latin typeface="Verdana"/>
              </a:rPr>
              <a:t>* كانت ألمانيا أكثر الدول الأوربية تأثرا بالأزمة بفعل ارتباطها الشديد بالرأسمال الأمريكي. في المقابل فبريطانيا وفرنسا تأثرتا بدرجة أقل أمام اعتمادهما على المستعمرات. وتضرر اليابان من تدهور المبادلات التجارية فلجأ إلى إغراق الأسواق الخارجية بالبضائع الرخيصة.</a:t>
            </a:r>
          </a:p>
          <a:p>
            <a:pPr>
              <a:buNone/>
            </a:pPr>
            <a:r>
              <a:rPr lang="ar-MA" dirty="0" smtClean="0"/>
              <a:t/>
            </a:r>
            <a:br>
              <a:rPr lang="ar-MA" dirty="0" smtClean="0"/>
            </a:br>
            <a:endParaRPr lang="fr-F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solidFill>
                  <a:srgbClr val="FF0000"/>
                </a:solidFill>
              </a:rPr>
              <a:t>التدابير </a:t>
            </a:r>
            <a:r>
              <a:rPr lang="ar-SA" dirty="0" err="1" smtClean="0">
                <a:solidFill>
                  <a:srgbClr val="FF0000"/>
                </a:solidFill>
              </a:rPr>
              <a:t>و</a:t>
            </a:r>
            <a:r>
              <a:rPr lang="ar-SA" dirty="0" smtClean="0">
                <a:solidFill>
                  <a:srgbClr val="FF0000"/>
                </a:solidFill>
              </a:rPr>
              <a:t> الطرق المتبعة لمواجهة الأزمة</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pPr algn="r" rtl="1"/>
            <a:r>
              <a:rPr lang="ar-SA" sz="2800" b="1" dirty="0">
                <a:solidFill>
                  <a:srgbClr val="00B050"/>
                </a:solidFill>
                <a:cs typeface="Arabic Transparent" pitchFamily="2" charset="-78"/>
              </a:rPr>
              <a:t> الخطة الجديدة </a:t>
            </a:r>
            <a:r>
              <a:rPr lang="fr-FR" sz="2800" b="1" dirty="0" smtClean="0">
                <a:solidFill>
                  <a:srgbClr val="00B050"/>
                </a:solidFill>
                <a:cs typeface="Arabic Transparent" pitchFamily="2" charset="-78"/>
              </a:rPr>
              <a:t>  </a:t>
            </a:r>
            <a:r>
              <a:rPr lang="fr-FR" sz="2800" b="1" u="sng" dirty="0" smtClean="0">
                <a:solidFill>
                  <a:srgbClr val="00B050"/>
                </a:solidFill>
                <a:cs typeface="Arabic Transparent" pitchFamily="2" charset="-78"/>
              </a:rPr>
              <a:t>new deal</a:t>
            </a:r>
            <a:r>
              <a:rPr lang="fr-FR" sz="2800" b="1" dirty="0">
                <a:solidFill>
                  <a:srgbClr val="00B050"/>
                </a:solidFill>
                <a:cs typeface="Arabic Transparent" pitchFamily="2" charset="-78"/>
              </a:rPr>
              <a:t> </a:t>
            </a:r>
            <a:r>
              <a:rPr lang="fr-FR" sz="2800" b="1" dirty="0" smtClean="0">
                <a:solidFill>
                  <a:srgbClr val="00B050"/>
                </a:solidFill>
                <a:cs typeface="Arabic Transparent" pitchFamily="2" charset="-78"/>
              </a:rPr>
              <a:t> </a:t>
            </a:r>
            <a:r>
              <a:rPr lang="ar-SA" sz="2800" b="1" dirty="0">
                <a:solidFill>
                  <a:srgbClr val="00B050"/>
                </a:solidFill>
                <a:cs typeface="Arabic Transparent" pitchFamily="2" charset="-78"/>
              </a:rPr>
              <a:t>في الولايات المتحدة الأمريكية كنموذج </a:t>
            </a:r>
            <a:r>
              <a:rPr lang="ar-SA" sz="2800" b="1" dirty="0" smtClean="0">
                <a:solidFill>
                  <a:srgbClr val="00B050"/>
                </a:solidFill>
                <a:cs typeface="Arabic Transparent" pitchFamily="2" charset="-78"/>
              </a:rPr>
              <a:t>:</a:t>
            </a:r>
            <a:endParaRPr lang="ar-SA" sz="2800" b="1" dirty="0">
              <a:solidFill>
                <a:srgbClr val="00B050"/>
              </a:solidFill>
              <a:cs typeface="Arabic Transparent" pitchFamily="2" charset="-78"/>
            </a:endParaRPr>
          </a:p>
          <a:p>
            <a:pPr algn="just" rtl="1">
              <a:spcAft>
                <a:spcPts val="0"/>
              </a:spcAft>
            </a:pPr>
            <a:r>
              <a:rPr lang="ar-SA" dirty="0" smtClean="0"/>
              <a:t/>
            </a:r>
            <a:br>
              <a:rPr lang="ar-SA" dirty="0" smtClean="0"/>
            </a:br>
            <a:r>
              <a:rPr lang="ar-SA" b="1" i="0" dirty="0" smtClean="0">
                <a:solidFill>
                  <a:srgbClr val="000000"/>
                </a:solidFill>
                <a:latin typeface="Verdana"/>
              </a:rPr>
              <a:t>  وضع الرئيس </a:t>
            </a:r>
            <a:r>
              <a:rPr lang="ar-SA" b="1" i="0" u="sng" dirty="0" smtClean="0">
                <a:solidFill>
                  <a:srgbClr val="000000"/>
                </a:solidFill>
                <a:latin typeface="Verdana"/>
              </a:rPr>
              <a:t>فرانلكين روزفيلت</a:t>
            </a:r>
            <a:r>
              <a:rPr lang="ar-SA" b="1" i="0" dirty="0" smtClean="0">
                <a:solidFill>
                  <a:srgbClr val="000000"/>
                </a:solidFill>
                <a:latin typeface="Verdana"/>
              </a:rPr>
              <a:t> الخطة الجديدة منذ سنة 1933 والتي تضمنت الإصلاحات الآتية :</a:t>
            </a:r>
          </a:p>
          <a:p>
            <a:pPr algn="just" rtl="1">
              <a:spcAft>
                <a:spcPts val="0"/>
              </a:spcAft>
            </a:pPr>
            <a:r>
              <a:rPr lang="ar-SA" b="1" i="0" dirty="0" smtClean="0">
                <a:solidFill>
                  <a:srgbClr val="000000"/>
                </a:solidFill>
                <a:latin typeface="Verdana"/>
              </a:rPr>
              <a:t> </a:t>
            </a:r>
            <a:r>
              <a:rPr lang="ar-SA" b="1" i="0" dirty="0" smtClean="0">
                <a:solidFill>
                  <a:schemeClr val="accent6">
                    <a:lumMod val="75000"/>
                  </a:schemeClr>
                </a:solidFill>
                <a:latin typeface="Verdana"/>
              </a:rPr>
              <a:t>في الميدان المالي </a:t>
            </a:r>
            <a:r>
              <a:rPr lang="ar-SA" b="1" i="0" dirty="0" smtClean="0">
                <a:solidFill>
                  <a:srgbClr val="000000"/>
                </a:solidFill>
                <a:latin typeface="Verdana"/>
              </a:rPr>
              <a:t>: فرض رقابة الدولة على الأبناك والبورصة ، وتخفيض قيمة الدولار، ومنع تصدير الذهب والأموال.</a:t>
            </a:r>
          </a:p>
          <a:p>
            <a:pPr algn="just" rtl="1">
              <a:spcAft>
                <a:spcPts val="0"/>
              </a:spcAft>
            </a:pPr>
            <a:r>
              <a:rPr lang="ar-SA" b="1" i="0" dirty="0" smtClean="0">
                <a:solidFill>
                  <a:schemeClr val="accent6">
                    <a:lumMod val="75000"/>
                  </a:schemeClr>
                </a:solidFill>
                <a:latin typeface="Verdana"/>
              </a:rPr>
              <a:t>في الميدان الفلاحي </a:t>
            </a:r>
            <a:r>
              <a:rPr lang="ar-SA" b="1" i="0" dirty="0" smtClean="0">
                <a:solidFill>
                  <a:srgbClr val="000000"/>
                </a:solidFill>
                <a:latin typeface="Verdana"/>
              </a:rPr>
              <a:t>: تقديم تعويضات للفلاحين الراغبين في تخفيض الإنتاج، وتقديم مساعدات للفلاحين المثقلين بالديون.</a:t>
            </a:r>
          </a:p>
          <a:p>
            <a:pPr algn="just" rtl="1">
              <a:spcAft>
                <a:spcPts val="0"/>
              </a:spcAft>
            </a:pPr>
            <a:r>
              <a:rPr lang="ar-SA" b="1" i="0" dirty="0" smtClean="0">
                <a:solidFill>
                  <a:srgbClr val="000000"/>
                </a:solidFill>
                <a:latin typeface="Verdana"/>
              </a:rPr>
              <a:t> </a:t>
            </a:r>
            <a:r>
              <a:rPr lang="ar-SA" b="1" i="0" dirty="0" smtClean="0">
                <a:solidFill>
                  <a:schemeClr val="accent6">
                    <a:lumMod val="75000"/>
                  </a:schemeClr>
                </a:solidFill>
                <a:latin typeface="Verdana"/>
              </a:rPr>
              <a:t>في الميدان الصناعي </a:t>
            </a:r>
            <a:r>
              <a:rPr lang="ar-SA" b="1" i="0" dirty="0" smtClean="0">
                <a:solidFill>
                  <a:srgbClr val="000000"/>
                </a:solidFill>
                <a:latin typeface="Verdana"/>
              </a:rPr>
              <a:t>: تقليص الإنتاج وتخفيض مدة العمل.</a:t>
            </a:r>
          </a:p>
          <a:p>
            <a:pPr algn="just" rtl="1">
              <a:spcAft>
                <a:spcPts val="0"/>
              </a:spcAft>
            </a:pPr>
            <a:r>
              <a:rPr lang="ar-SA" b="1" i="0" dirty="0" smtClean="0">
                <a:solidFill>
                  <a:srgbClr val="000000"/>
                </a:solidFill>
                <a:latin typeface="Verdana"/>
              </a:rPr>
              <a:t> </a:t>
            </a:r>
            <a:r>
              <a:rPr lang="ar-SA" b="1" i="0" dirty="0" smtClean="0">
                <a:solidFill>
                  <a:schemeClr val="accent6">
                    <a:lumMod val="75000"/>
                  </a:schemeClr>
                </a:solidFill>
                <a:latin typeface="Verdana"/>
              </a:rPr>
              <a:t>في الميدان الاجتماعي </a:t>
            </a:r>
            <a:r>
              <a:rPr lang="ar-SA" b="1" i="0" dirty="0" smtClean="0">
                <a:solidFill>
                  <a:srgbClr val="000000"/>
                </a:solidFill>
                <a:latin typeface="Verdana"/>
              </a:rPr>
              <a:t>: إنجاز مشاريع كبرى لتشغيل العاطلين ،وإحداث تعويضات البطالة والتأمين على الشيخوخة ،وتحديد الحد الأدنى للأجور.</a:t>
            </a:r>
          </a:p>
          <a:p>
            <a:pPr algn="just" rtl="1">
              <a:spcAft>
                <a:spcPts val="0"/>
              </a:spcAft>
            </a:pPr>
            <a:r>
              <a:rPr lang="ar-SA" b="1" i="0" dirty="0" smtClean="0">
                <a:solidFill>
                  <a:srgbClr val="000000"/>
                </a:solidFill>
                <a:latin typeface="Verdana"/>
              </a:rPr>
              <a:t>أعطت الخطة الجديدة نتائج إيجابية في الفترة 1933- 1937 حيث انتعش الاقتصاد الأمريكي وانخفضت نسبة البطالة. لكن منذ 1938 أصبحت هذه النتائج سلبية حيث تجددت مظاهر الأزمة بسبب عدم التزام الأمريكيين بإجراءات الخطة الجديدة.</a:t>
            </a:r>
          </a:p>
          <a:p>
            <a:pPr>
              <a:buNone/>
            </a:pPr>
            <a:r>
              <a:rPr lang="ar-SA" dirty="0" smtClean="0">
                <a:solidFill>
                  <a:srgbClr val="00B050"/>
                </a:solidFill>
              </a:rPr>
              <a:t/>
            </a:r>
            <a:br>
              <a:rPr lang="ar-SA" dirty="0" smtClean="0">
                <a:solidFill>
                  <a:srgbClr val="00B050"/>
                </a:solidFill>
              </a:rPr>
            </a:br>
            <a:endParaRPr lang="fr-FR" dirty="0">
              <a:solidFill>
                <a:srgbClr val="00B050"/>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solidFill>
                  <a:srgbClr val="FF0000"/>
                </a:solidFill>
              </a:rPr>
              <a:t>نتائج الخطة </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r" rtl="1"/>
            <a:r>
              <a:rPr lang="ar-SA" sz="2800" dirty="0" smtClean="0">
                <a:solidFill>
                  <a:schemeClr val="accent6">
                    <a:lumMod val="75000"/>
                  </a:schemeClr>
                </a:solidFill>
              </a:rPr>
              <a:t>على المستوى الاقتصادي </a:t>
            </a:r>
            <a:r>
              <a:rPr lang="fr-FR" sz="2800" dirty="0" smtClean="0"/>
              <a:t>: </a:t>
            </a:r>
            <a:r>
              <a:rPr lang="ar-SA" sz="2800" dirty="0" smtClean="0"/>
              <a:t> ارتفاع الإنتاج الفلاحي </a:t>
            </a:r>
            <a:r>
              <a:rPr lang="ar-SA" sz="2800" dirty="0" smtClean="0"/>
              <a:t>و</a:t>
            </a:r>
            <a:r>
              <a:rPr lang="ar-SA" sz="2800" dirty="0" smtClean="0"/>
              <a:t> الصناعي </a:t>
            </a:r>
            <a:r>
              <a:rPr lang="ar-SA" sz="2800" dirty="0" smtClean="0"/>
              <a:t>و</a:t>
            </a:r>
            <a:r>
              <a:rPr lang="ar-SA" sz="2800" dirty="0" smtClean="0"/>
              <a:t> ارتفاع حم المبادلات التجارية الأمريكية مع إعادة التوازن إلى الميزانية الأمريكية </a:t>
            </a:r>
            <a:r>
              <a:rPr lang="ar-SA" sz="2800" dirty="0" smtClean="0"/>
              <a:t>و</a:t>
            </a:r>
            <a:r>
              <a:rPr lang="ar-SA" sz="2800" dirty="0" smtClean="0"/>
              <a:t> توفير مداخل جديدة لها .</a:t>
            </a:r>
            <a:br>
              <a:rPr lang="ar-SA" sz="2800" dirty="0" smtClean="0"/>
            </a:br>
            <a:r>
              <a:rPr lang="ar-SA" sz="2800" dirty="0" smtClean="0">
                <a:solidFill>
                  <a:schemeClr val="accent6">
                    <a:lumMod val="75000"/>
                  </a:schemeClr>
                </a:solidFill>
              </a:rPr>
              <a:t>على المستوى الاجتماعي </a:t>
            </a:r>
            <a:r>
              <a:rPr lang="fr-FR" sz="2800" dirty="0" smtClean="0">
                <a:solidFill>
                  <a:schemeClr val="accent6">
                    <a:lumMod val="75000"/>
                  </a:schemeClr>
                </a:solidFill>
              </a:rPr>
              <a:t>: </a:t>
            </a:r>
            <a:r>
              <a:rPr lang="ar-SA" sz="2800" dirty="0" smtClean="0">
                <a:solidFill>
                  <a:schemeClr val="accent6">
                    <a:lumMod val="75000"/>
                  </a:schemeClr>
                </a:solidFill>
              </a:rPr>
              <a:t> </a:t>
            </a:r>
            <a:r>
              <a:rPr lang="ar-SA" sz="2800" dirty="0" smtClean="0"/>
              <a:t>تخفيض نسب البطالة </a:t>
            </a:r>
            <a:r>
              <a:rPr lang="ar-SA" sz="2800" dirty="0" err="1" smtClean="0"/>
              <a:t>و</a:t>
            </a:r>
            <a:r>
              <a:rPr lang="ar-SA" sz="2800" dirty="0" smtClean="0"/>
              <a:t> توفير مناصب شغل مع تحسن في الدخل الفردي </a:t>
            </a:r>
            <a:r>
              <a:rPr lang="ar-SA" sz="2800" dirty="0" err="1" smtClean="0"/>
              <a:t>و</a:t>
            </a:r>
            <a:r>
              <a:rPr lang="ar-SA" sz="2800" dirty="0" smtClean="0"/>
              <a:t> ارتفاع القدرة الشرائية .</a:t>
            </a:r>
            <a:endParaRPr lang="fr-FR" sz="2800"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solidFill>
                  <a:srgbClr val="FF0000"/>
                </a:solidFill>
              </a:rPr>
              <a:t>خاتمة </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r" rtl="1">
              <a:spcAft>
                <a:spcPts val="0"/>
              </a:spcAft>
            </a:pPr>
            <a:r>
              <a:rPr lang="ar-SA" sz="2600" dirty="0" smtClean="0"/>
              <a:t>وضعت الأزمة الاقتصادية حدا للازدهار الرأسمالي </a:t>
            </a:r>
            <a:r>
              <a:rPr lang="ar-SA" sz="2600" dirty="0" err="1" smtClean="0"/>
              <a:t>و</a:t>
            </a:r>
            <a:r>
              <a:rPr lang="ar-SA" sz="2600" dirty="0" smtClean="0"/>
              <a:t> أحيت معها الصراعات الدولية ممهدة لحرب عالمية ثانية .</a:t>
            </a:r>
            <a:r>
              <a:rPr lang="fr-FR" sz="2600" dirty="0" smtClean="0"/>
              <a:t/>
            </a:r>
            <a:br>
              <a:rPr lang="fr-FR" sz="2600" dirty="0" smtClean="0"/>
            </a:br>
            <a:r>
              <a:rPr lang="ar-SA" sz="3900" dirty="0" smtClean="0">
                <a:solidFill>
                  <a:srgbClr val="FF0000"/>
                </a:solidFill>
              </a:rPr>
              <a:t>المصطلحات </a:t>
            </a:r>
            <a:r>
              <a:rPr lang="ar-SA" sz="3900" dirty="0" err="1" smtClean="0">
                <a:solidFill>
                  <a:srgbClr val="FF0000"/>
                </a:solidFill>
              </a:rPr>
              <a:t>و</a:t>
            </a:r>
            <a:r>
              <a:rPr lang="ar-SA" sz="3900" dirty="0" smtClean="0">
                <a:solidFill>
                  <a:srgbClr val="FF0000"/>
                </a:solidFill>
              </a:rPr>
              <a:t> الأعلام </a:t>
            </a:r>
            <a:r>
              <a:rPr lang="fr-FR" sz="2600" dirty="0" smtClean="0"/>
              <a:t>: </a:t>
            </a:r>
            <a:r>
              <a:rPr lang="ar-SA" sz="2600" dirty="0" smtClean="0"/>
              <a:t/>
            </a:r>
            <a:br>
              <a:rPr lang="ar-SA" sz="2600" dirty="0" smtClean="0"/>
            </a:br>
            <a:r>
              <a:rPr lang="ar-MA" sz="2600" b="1" i="0" u="sng" dirty="0" smtClean="0">
                <a:solidFill>
                  <a:srgbClr val="000000"/>
                </a:solidFill>
                <a:latin typeface="Verdana"/>
              </a:rPr>
              <a:t>الخميس الأسود : </a:t>
            </a:r>
            <a:r>
              <a:rPr lang="ar-MA" sz="2600" b="1" i="0" dirty="0" smtClean="0">
                <a:solidFill>
                  <a:srgbClr val="000000"/>
                </a:solidFill>
                <a:latin typeface="Verdana"/>
              </a:rPr>
              <a:t>الخميس 24 أكتوبر 1929 الذي سجل بداية الأزمة الاقتصادية . و بالتالي اعتبره الرأسماليون يوما أسودا</a:t>
            </a:r>
          </a:p>
          <a:p>
            <a:pPr algn="r" rtl="1">
              <a:spcAft>
                <a:spcPts val="0"/>
              </a:spcAft>
            </a:pPr>
            <a:r>
              <a:rPr lang="ar-MA" sz="2600" b="1" i="0" u="sng" dirty="0" smtClean="0">
                <a:solidFill>
                  <a:srgbClr val="000000"/>
                </a:solidFill>
                <a:latin typeface="Verdana"/>
              </a:rPr>
              <a:t>فرانلكين</a:t>
            </a:r>
            <a:r>
              <a:rPr lang="ar-MA" b="1" i="0" u="sng" dirty="0" smtClean="0">
                <a:solidFill>
                  <a:srgbClr val="000000"/>
                </a:solidFill>
                <a:latin typeface="Verdana"/>
              </a:rPr>
              <a:t> </a:t>
            </a:r>
            <a:r>
              <a:rPr lang="ar-MA" sz="2600" b="1" i="0" u="sng" dirty="0" smtClean="0">
                <a:solidFill>
                  <a:srgbClr val="000000"/>
                </a:solidFill>
                <a:latin typeface="Verdana"/>
              </a:rPr>
              <a:t>روزفلت</a:t>
            </a:r>
            <a:r>
              <a:rPr lang="ar-MA" sz="2600" b="1" i="0" dirty="0" smtClean="0">
                <a:solidFill>
                  <a:srgbClr val="000000"/>
                </a:solidFill>
                <a:latin typeface="Verdana"/>
              </a:rPr>
              <a:t> : أشهر رؤساء الولايات م الأمريكية ، ينتمي إلى الحزب الديمقراطي ، حكم البلاد في الفترة</a:t>
            </a:r>
          </a:p>
          <a:p>
            <a:pPr algn="r" rtl="1">
              <a:spcAft>
                <a:spcPts val="0"/>
              </a:spcAft>
              <a:buNone/>
            </a:pPr>
            <a:r>
              <a:rPr lang="ar-MA" sz="2600" b="1" i="0" dirty="0" smtClean="0">
                <a:solidFill>
                  <a:srgbClr val="000000"/>
                </a:solidFill>
                <a:latin typeface="Verdana"/>
              </a:rPr>
              <a:t>     1933- 1945، وضع الخطة الجديدة . و يعد من </a:t>
            </a:r>
            <a:r>
              <a:rPr lang="ar-MA" sz="2600" b="1" i="0" dirty="0" err="1" smtClean="0">
                <a:solidFill>
                  <a:srgbClr val="000000"/>
                </a:solidFill>
                <a:latin typeface="Verdana"/>
              </a:rPr>
              <a:t>اهم</a:t>
            </a:r>
            <a:r>
              <a:rPr lang="ar-MA" sz="2600" b="1" i="0" dirty="0" smtClean="0">
                <a:solidFill>
                  <a:srgbClr val="000000"/>
                </a:solidFill>
                <a:latin typeface="Verdana"/>
              </a:rPr>
              <a:t> أقطاب الحرب </a:t>
            </a:r>
            <a:r>
              <a:rPr lang="ar-MA" sz="2600" b="1" i="0" dirty="0" err="1" smtClean="0">
                <a:solidFill>
                  <a:srgbClr val="000000"/>
                </a:solidFill>
                <a:latin typeface="Verdana"/>
              </a:rPr>
              <a:t>ع</a:t>
            </a:r>
            <a:r>
              <a:rPr lang="ar-MA" sz="2600" b="1" i="0" dirty="0" smtClean="0">
                <a:solidFill>
                  <a:srgbClr val="000000"/>
                </a:solidFill>
                <a:latin typeface="Verdana"/>
              </a:rPr>
              <a:t> الثانية</a:t>
            </a:r>
            <a:r>
              <a:rPr lang="ar-SA" sz="2600" b="1" i="0" dirty="0" smtClean="0">
                <a:solidFill>
                  <a:srgbClr val="000000"/>
                </a:solidFill>
                <a:latin typeface="Verdana"/>
              </a:rPr>
              <a:t>.</a:t>
            </a:r>
            <a:endParaRPr lang="ar-MA" b="1" i="0" dirty="0" smtClean="0">
              <a:solidFill>
                <a:srgbClr val="000000"/>
              </a:solidFill>
              <a:latin typeface="Verdana"/>
            </a:endParaRPr>
          </a:p>
          <a:p>
            <a:pPr>
              <a:buNone/>
            </a:pPr>
            <a:r>
              <a:rPr lang="ar-MA" dirty="0" smtClean="0"/>
              <a:t/>
            </a:r>
            <a:br>
              <a:rPr lang="ar-MA" dirty="0" smtClean="0"/>
            </a:br>
            <a:endParaRPr lang="fr-FR"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dirty="0" smtClean="0"/>
              <a:t>شكرا على حسن المتابعة </a:t>
            </a:r>
            <a:r>
              <a:rPr lang="fr-FR" dirty="0"/>
              <a:t> </a:t>
            </a:r>
            <a:r>
              <a:rPr lang="fr-FR" dirty="0" smtClean="0"/>
              <a:t>…</a:t>
            </a:r>
            <a:endParaRPr lang="fr-FR" dirty="0"/>
          </a:p>
        </p:txBody>
      </p:sp>
      <p:graphicFrame>
        <p:nvGraphicFramePr>
          <p:cNvPr id="4" name="Espace réservé du contenu 3"/>
          <p:cNvGraphicFramePr>
            <a:graphicFrameLocks noGrp="1"/>
          </p:cNvGraphicFramePr>
          <p:nvPr>
            <p:ph idx="1"/>
          </p:nvPr>
        </p:nvGraphicFramePr>
        <p:xfrm>
          <a:off x="7143768" y="5500688"/>
          <a:ext cx="1543032" cy="370840"/>
        </p:xfrm>
        <a:graphic>
          <a:graphicData uri="http://schemas.openxmlformats.org/drawingml/2006/table">
            <a:tbl>
              <a:tblPr firstRow="1" bandRow="1">
                <a:tableStyleId>{5C22544A-7EE6-4342-B048-85BDC9FD1C3A}</a:tableStyleId>
              </a:tblPr>
              <a:tblGrid>
                <a:gridCol w="1543032"/>
              </a:tblGrid>
              <a:tr h="370840">
                <a:tc>
                  <a:txBody>
                    <a:bodyPr/>
                    <a:lstStyle/>
                    <a:p>
                      <a:r>
                        <a:rPr lang="ar-SA" dirty="0" smtClean="0"/>
                        <a:t>لعروصي الطويل</a:t>
                      </a:r>
                      <a:endParaRPr lang="fr-FR" dirty="0"/>
                    </a:p>
                  </a:txBody>
                  <a:tcPr/>
                </a:tc>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solidFill>
                  <a:srgbClr val="C00000"/>
                </a:solidFill>
              </a:rPr>
              <a:t>تمهيد </a:t>
            </a:r>
            <a:endParaRPr lang="fr-FR" dirty="0">
              <a:solidFill>
                <a:srgbClr val="C00000"/>
              </a:solidFill>
            </a:endParaRPr>
          </a:p>
        </p:txBody>
      </p:sp>
      <p:sp>
        <p:nvSpPr>
          <p:cNvPr id="3" name="Espace réservé du contenu 2"/>
          <p:cNvSpPr>
            <a:spLocks noGrp="1"/>
          </p:cNvSpPr>
          <p:nvPr>
            <p:ph idx="1"/>
          </p:nvPr>
        </p:nvSpPr>
        <p:spPr/>
        <p:txBody>
          <a:bodyPr>
            <a:normAutofit/>
          </a:bodyPr>
          <a:lstStyle/>
          <a:p>
            <a:pPr algn="just" rtl="1">
              <a:spcAft>
                <a:spcPts val="0"/>
              </a:spcAft>
            </a:pPr>
            <a:r>
              <a:rPr lang="ar-MA" sz="2800" b="1" i="0" dirty="0" smtClean="0">
                <a:solidFill>
                  <a:srgbClr val="000000"/>
                </a:solidFill>
                <a:latin typeface="Verdana"/>
              </a:rPr>
              <a:t>في سنة 1929 اندلعت الأزمة الاقتصادية في الولايات المتحدة الأمريكية ، ومنها امتدت إلى باقي البلدان الرأسمالية والمستعمرات.</a:t>
            </a:r>
          </a:p>
          <a:p>
            <a:pPr algn="just" rtl="1">
              <a:spcAft>
                <a:spcPts val="0"/>
              </a:spcAft>
            </a:pPr>
            <a:r>
              <a:rPr lang="ar-MA" b="1" i="0" dirty="0" smtClean="0">
                <a:solidFill>
                  <a:srgbClr val="000000"/>
                </a:solidFill>
                <a:latin typeface="Verdana"/>
              </a:rPr>
              <a:t>فما </a:t>
            </a:r>
            <a:r>
              <a:rPr lang="ar-MA" sz="2800" b="1" i="0" dirty="0" smtClean="0">
                <a:solidFill>
                  <a:srgbClr val="000000"/>
                </a:solidFill>
                <a:latin typeface="Verdana"/>
              </a:rPr>
              <a:t>هي أسباب ومظاهر هذه الأزمة داخل الولايات المتحدة الأمريكية ؟ وكيف انتشرت هذه الأزمة في باقي العالم الرأسمالي ؟ وما</a:t>
            </a:r>
          </a:p>
          <a:p>
            <a:pPr algn="just" rtl="1">
              <a:spcAft>
                <a:spcPts val="0"/>
              </a:spcAft>
            </a:pPr>
            <a:r>
              <a:rPr lang="ar-MA" sz="2800" b="1" i="0" dirty="0" smtClean="0">
                <a:solidFill>
                  <a:srgbClr val="000000"/>
                </a:solidFill>
                <a:latin typeface="Verdana"/>
              </a:rPr>
              <a:t>هي طرق مواجهتها ؟</a:t>
            </a:r>
          </a:p>
          <a:p>
            <a:pPr>
              <a:buNone/>
            </a:pPr>
            <a:endParaRPr lang="fr-F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4000" b="1" dirty="0" smtClean="0">
                <a:solidFill>
                  <a:srgbClr val="C00000"/>
                </a:solidFill>
              </a:rPr>
              <a:t>انطلاق الأزمة الاقتصادية </a:t>
            </a:r>
            <a:r>
              <a:rPr lang="ar-SA" sz="4000" b="1" dirty="0" smtClean="0">
                <a:solidFill>
                  <a:srgbClr val="C00000"/>
                </a:solidFill>
              </a:rPr>
              <a:t>و</a:t>
            </a:r>
            <a:r>
              <a:rPr lang="ar-SA" sz="4000" b="1" dirty="0" smtClean="0">
                <a:solidFill>
                  <a:srgbClr val="C00000"/>
                </a:solidFill>
              </a:rPr>
              <a:t> بعض مظاهرها</a:t>
            </a:r>
            <a:endParaRPr lang="fr-FR" sz="4000" b="1" dirty="0">
              <a:solidFill>
                <a:srgbClr val="C00000"/>
              </a:solidFill>
            </a:endParaRPr>
          </a:p>
        </p:txBody>
      </p:sp>
      <p:sp>
        <p:nvSpPr>
          <p:cNvPr id="3" name="Espace réservé du contenu 2"/>
          <p:cNvSpPr>
            <a:spLocks noGrp="1"/>
          </p:cNvSpPr>
          <p:nvPr>
            <p:ph idx="1"/>
          </p:nvPr>
        </p:nvSpPr>
        <p:spPr>
          <a:xfrm>
            <a:off x="457200" y="1600200"/>
            <a:ext cx="8229600" cy="5043510"/>
          </a:xfrm>
        </p:spPr>
        <p:txBody>
          <a:bodyPr>
            <a:normAutofit fontScale="92500" lnSpcReduction="20000"/>
          </a:bodyPr>
          <a:lstStyle/>
          <a:p>
            <a:pPr algn="r" rtl="1"/>
            <a:r>
              <a:rPr lang="ar-SA" sz="2800" dirty="0" smtClean="0">
                <a:solidFill>
                  <a:srgbClr val="00B050"/>
                </a:solidFill>
                <a:cs typeface="Arabic Transparent" pitchFamily="2" charset="-78"/>
              </a:rPr>
              <a:t>عرف العالم الرأسمالي أزمة اقتصادية انطلاقا من بورصة وول ستريت في الولايات المتحدة سنة 1929</a:t>
            </a:r>
            <a:br>
              <a:rPr lang="ar-SA" sz="2800" dirty="0" smtClean="0">
                <a:solidFill>
                  <a:srgbClr val="00B050"/>
                </a:solidFill>
                <a:cs typeface="Arabic Transparent" pitchFamily="2" charset="-78"/>
              </a:rPr>
            </a:br>
            <a:r>
              <a:rPr lang="ar-SA" sz="2800" dirty="0" smtClean="0">
                <a:cs typeface="Arabic Transparent" pitchFamily="2" charset="-78"/>
              </a:rPr>
              <a:t>انطلقت الأزمة الاقتصادية في 24 من أكتوبر سنة 1929 من بورصة وول ستريت حيث عرض للبيع 13 مليون سهم مقابل انخفاض حاد في الطلب </a:t>
            </a:r>
            <a:r>
              <a:rPr lang="fr-FR" sz="2800" dirty="0" smtClean="0">
                <a:cs typeface="Arabic Transparent" pitchFamily="2" charset="-78"/>
              </a:rPr>
              <a:t>, </a:t>
            </a:r>
            <a:r>
              <a:rPr lang="ar-SA" sz="2800" dirty="0" smtClean="0">
                <a:cs typeface="Arabic Transparent" pitchFamily="2" charset="-78"/>
              </a:rPr>
              <a:t> و تزايد العرض في الأيام الموالية مما سبب انخفاض في قيمة الأسهم .</a:t>
            </a:r>
            <a:br>
              <a:rPr lang="ar-SA" sz="2800" dirty="0" smtClean="0">
                <a:cs typeface="Arabic Transparent" pitchFamily="2" charset="-78"/>
              </a:rPr>
            </a:br>
            <a:r>
              <a:rPr lang="ar-SA" sz="2800" dirty="0" smtClean="0">
                <a:cs typeface="Arabic Transparent" pitchFamily="2" charset="-78"/>
              </a:rPr>
              <a:t>انتقلت الأزمة إلى البنوك بعد عجز المضاربين </a:t>
            </a:r>
            <a:r>
              <a:rPr lang="ar-SA" sz="2800" dirty="0" err="1" smtClean="0">
                <a:cs typeface="Arabic Transparent" pitchFamily="2" charset="-78"/>
              </a:rPr>
              <a:t>و</a:t>
            </a:r>
            <a:r>
              <a:rPr lang="ar-SA" sz="2800" dirty="0" smtClean="0">
                <a:cs typeface="Arabic Transparent" pitchFamily="2" charset="-78"/>
              </a:rPr>
              <a:t> رجال الصناعة عن تسديد ديونهم حيث تم غلق أزيد من 40 ألف بنك في 3 سنوات فقط .</a:t>
            </a:r>
            <a:br>
              <a:rPr lang="ar-SA" sz="2800" dirty="0" smtClean="0">
                <a:cs typeface="Arabic Transparent" pitchFamily="2" charset="-78"/>
              </a:rPr>
            </a:br>
            <a:r>
              <a:rPr lang="ar-SA" sz="2800" dirty="0" smtClean="0">
                <a:cs typeface="Arabic Transparent" pitchFamily="2" charset="-78"/>
              </a:rPr>
              <a:t/>
            </a:r>
            <a:br>
              <a:rPr lang="ar-SA" sz="2800" dirty="0" smtClean="0">
                <a:cs typeface="Arabic Transparent" pitchFamily="2" charset="-78"/>
              </a:rPr>
            </a:br>
            <a:r>
              <a:rPr lang="ar-MA" sz="2800" dirty="0">
                <a:cs typeface="Arabic Transparent" pitchFamily="2" charset="-78"/>
              </a:rPr>
              <a:t>ابتداء من الحرب العالمية الأولى ، عرف الإنتاج الاقتصادي الأمريكي تطورا سريعا بفعل تزايد التركيز الرأسمالي وتقدم التقنيات والأساليب . في المقابل فالدخل الفردي الأمريكي لم ينمو إلا بوثيرة بطيئة مما أدى إلى تضخم الإنتاج</a:t>
            </a:r>
            <a:r>
              <a:rPr lang="ar-MA" sz="2800" dirty="0" smtClean="0">
                <a:cs typeface="Arabic Transparent" pitchFamily="2" charset="-78"/>
              </a:rPr>
              <a:t>.</a:t>
            </a:r>
            <a:r>
              <a:rPr lang="ar-SA" sz="2800" dirty="0" smtClean="0"/>
              <a:t/>
            </a:r>
            <a:br>
              <a:rPr lang="ar-SA" sz="2800" dirty="0" smtClean="0"/>
            </a:br>
            <a:endParaRPr lang="fr-FR" sz="28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t>مبيان انخفاض قيم الأسهم </a:t>
            </a:r>
            <a:endParaRPr lang="fr-FR" dirty="0"/>
          </a:p>
        </p:txBody>
      </p:sp>
      <p:pic>
        <p:nvPicPr>
          <p:cNvPr id="6" name="Espace réservé du contenu 3" descr="7050chartusagdpannualbp.jpg"/>
          <p:cNvPicPr>
            <a:picLocks noGrp="1" noChangeAspect="1"/>
          </p:cNvPicPr>
          <p:nvPr>
            <p:ph idx="1"/>
          </p:nvPr>
        </p:nvPicPr>
        <p:blipFill>
          <a:blip r:embed="rId2"/>
          <a:stretch>
            <a:fillRect/>
          </a:stretch>
        </p:blipFill>
        <p:spPr>
          <a:xfrm>
            <a:off x="1397000" y="1615281"/>
            <a:ext cx="6350000" cy="4495800"/>
          </a:xfrm>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t>احتجاج بعض المضاربين أمام بنك مفلس</a:t>
            </a:r>
            <a:endParaRPr lang="fr-FR" dirty="0"/>
          </a:p>
        </p:txBody>
      </p:sp>
      <p:pic>
        <p:nvPicPr>
          <p:cNvPr id="4" name="Espace réservé du contenu 3" descr="American_union_bank.gif"/>
          <p:cNvPicPr>
            <a:picLocks noGrp="1" noChangeAspect="1"/>
          </p:cNvPicPr>
          <p:nvPr>
            <p:ph idx="1"/>
          </p:nvPr>
        </p:nvPicPr>
        <p:blipFill>
          <a:blip r:embed="rId2"/>
          <a:stretch>
            <a:fillRect/>
          </a:stretch>
        </p:blipFill>
        <p:spPr>
          <a:xfrm>
            <a:off x="2095500" y="1943894"/>
            <a:ext cx="4953000" cy="3838575"/>
          </a:xfrm>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t>أهم مظاهر الأزمة </a:t>
            </a:r>
            <a:endParaRPr lang="fr-FR" dirty="0"/>
          </a:p>
        </p:txBody>
      </p:sp>
      <p:sp>
        <p:nvSpPr>
          <p:cNvPr id="3" name="Espace réservé du contenu 2"/>
          <p:cNvSpPr>
            <a:spLocks noGrp="1"/>
          </p:cNvSpPr>
          <p:nvPr>
            <p:ph idx="1"/>
          </p:nvPr>
        </p:nvSpPr>
        <p:spPr/>
        <p:txBody>
          <a:bodyPr>
            <a:normAutofit fontScale="77500" lnSpcReduction="20000"/>
          </a:bodyPr>
          <a:lstStyle/>
          <a:p>
            <a:pPr algn="just" rtl="1">
              <a:spcAft>
                <a:spcPts val="0"/>
              </a:spcAft>
            </a:pPr>
            <a:r>
              <a:rPr lang="ar-SA" b="1" dirty="0">
                <a:solidFill>
                  <a:srgbClr val="92D050"/>
                </a:solidFill>
              </a:rPr>
              <a:t> تدرجت مظاهر الأزمة الاقتصادية والاجتماعية على الشكل الآتي </a:t>
            </a:r>
            <a:r>
              <a:rPr lang="ar-SA" b="1" dirty="0" smtClean="0">
                <a:solidFill>
                  <a:srgbClr val="92D050"/>
                </a:solidFill>
              </a:rPr>
              <a:t>:</a:t>
            </a:r>
            <a:br>
              <a:rPr lang="ar-SA" b="1" dirty="0" smtClean="0">
                <a:solidFill>
                  <a:srgbClr val="92D050"/>
                </a:solidFill>
              </a:rPr>
            </a:br>
            <a:r>
              <a:rPr lang="ar-MA" sz="3000" i="0" dirty="0" smtClean="0">
                <a:latin typeface="Verdana"/>
              </a:rPr>
              <a:t>تضخم الإنتاج -انخفاض الأسعار. إفلاس الشركات الصناعية والتجارية والمؤسسات المالية والفلاحين - طرد العمال -  انتشار البطالة - انخفاض الأجور- القيام بالإضرابات والمظاهرات - وحدوث الهجرة القروية .</a:t>
            </a:r>
          </a:p>
          <a:p>
            <a:pPr algn="r" rtl="1">
              <a:buNone/>
            </a:pPr>
            <a:r>
              <a:rPr lang="ar-SA" sz="3000" dirty="0" smtClean="0"/>
              <a:t>و يمكن تقسيم مظاهر الأزمة إلى صنفين </a:t>
            </a:r>
            <a:r>
              <a:rPr lang="fr-FR" sz="3000" dirty="0" smtClean="0"/>
              <a:t>, </a:t>
            </a:r>
            <a:r>
              <a:rPr lang="ar-SA" sz="3000" dirty="0" smtClean="0"/>
              <a:t> اجتماعي </a:t>
            </a:r>
            <a:r>
              <a:rPr lang="ar-SA" sz="3000" dirty="0" err="1" smtClean="0"/>
              <a:t>و</a:t>
            </a:r>
            <a:r>
              <a:rPr lang="ar-SA" sz="3000" dirty="0" smtClean="0"/>
              <a:t> أخر اقتصادي </a:t>
            </a:r>
            <a:r>
              <a:rPr lang="fr-FR" sz="3000" dirty="0" smtClean="0"/>
              <a:t>:</a:t>
            </a:r>
            <a:br>
              <a:rPr lang="fr-FR" sz="3000" dirty="0" smtClean="0"/>
            </a:br>
            <a:r>
              <a:rPr lang="ar-SA" sz="3000" u="sng" dirty="0" smtClean="0">
                <a:solidFill>
                  <a:schemeClr val="tx2">
                    <a:lumMod val="60000"/>
                    <a:lumOff val="40000"/>
                  </a:schemeClr>
                </a:solidFill>
              </a:rPr>
              <a:t>المستوى الاقتصادي </a:t>
            </a:r>
            <a:r>
              <a:rPr lang="fr-FR" sz="3000" dirty="0" smtClean="0"/>
              <a:t>:  </a:t>
            </a:r>
            <a:r>
              <a:rPr lang="ar-SA" sz="3000" dirty="0"/>
              <a:t> </a:t>
            </a:r>
            <a:r>
              <a:rPr lang="ar-SA" sz="3000" dirty="0" smtClean="0"/>
              <a:t>انخفاض الإنتاج بشكل كبير في كل الدول الرأسمالية من 1929 إلى 1932 </a:t>
            </a:r>
            <a:r>
              <a:rPr lang="fr-FR" sz="3000" dirty="0" smtClean="0"/>
              <a:t>, </a:t>
            </a:r>
            <a:r>
              <a:rPr lang="ar-SA" sz="3000" dirty="0" smtClean="0"/>
              <a:t> انخفاض المبادلات التجارية بين الدول المتضررة </a:t>
            </a:r>
            <a:r>
              <a:rPr lang="fr-FR" sz="3000" dirty="0" smtClean="0"/>
              <a:t>, </a:t>
            </a:r>
            <a:r>
              <a:rPr lang="ar-SA" sz="3000" dirty="0"/>
              <a:t> </a:t>
            </a:r>
            <a:r>
              <a:rPr lang="ar-SA" sz="3000" dirty="0" smtClean="0"/>
              <a:t>انخفاض أسعار بعض المواد كالبن </a:t>
            </a:r>
            <a:r>
              <a:rPr lang="ar-SA" sz="3000" dirty="0" err="1" smtClean="0"/>
              <a:t>و</a:t>
            </a:r>
            <a:r>
              <a:rPr lang="ar-SA" sz="3000" dirty="0" smtClean="0"/>
              <a:t> الكاكاو .</a:t>
            </a:r>
            <a:br>
              <a:rPr lang="ar-SA" sz="3000" dirty="0" smtClean="0"/>
            </a:br>
            <a:r>
              <a:rPr lang="ar-SA" sz="3000" u="sng" dirty="0" smtClean="0">
                <a:solidFill>
                  <a:schemeClr val="tx2">
                    <a:lumMod val="60000"/>
                    <a:lumOff val="40000"/>
                  </a:schemeClr>
                </a:solidFill>
              </a:rPr>
              <a:t>المستوى الاجتماعي </a:t>
            </a:r>
            <a:r>
              <a:rPr lang="fr-FR" sz="3000" dirty="0" smtClean="0"/>
              <a:t>: </a:t>
            </a:r>
            <a:r>
              <a:rPr lang="ar-SA" sz="3000" dirty="0"/>
              <a:t> </a:t>
            </a:r>
            <a:r>
              <a:rPr lang="ar-SA" sz="3000" dirty="0" smtClean="0"/>
              <a:t>ارتفاع نسب البطالة خاصة في الولايات المتحدة </a:t>
            </a:r>
            <a:r>
              <a:rPr lang="ar-SA" sz="3000" dirty="0" err="1" smtClean="0"/>
              <a:t>و</a:t>
            </a:r>
            <a:r>
              <a:rPr lang="ar-SA" sz="3000" dirty="0" smtClean="0"/>
              <a:t> ألمانيا </a:t>
            </a:r>
            <a:r>
              <a:rPr lang="ar-SA" sz="3000" dirty="0" err="1" smtClean="0"/>
              <a:t>و</a:t>
            </a:r>
            <a:r>
              <a:rPr lang="ar-SA" sz="3000" dirty="0" smtClean="0"/>
              <a:t> بريطانيا </a:t>
            </a:r>
            <a:r>
              <a:rPr lang="ar-SA" sz="3000" dirty="0" err="1" smtClean="0"/>
              <a:t>و</a:t>
            </a:r>
            <a:r>
              <a:rPr lang="ar-SA" sz="3000" dirty="0" smtClean="0"/>
              <a:t> أيضا نقصان في الموارد الغذائية بسبب إتلاف بعض المحاصيل الزراعية خاصة في الدول التي هي في حاجة ماسة لها .</a:t>
            </a:r>
            <a:r>
              <a:rPr lang="fr-FR" sz="3000" dirty="0" smtClean="0"/>
              <a:t/>
            </a:r>
            <a:br>
              <a:rPr lang="fr-FR" sz="3000" dirty="0" smtClean="0"/>
            </a:br>
            <a:r>
              <a:rPr lang="ar-SA" sz="3000" dirty="0" smtClean="0">
                <a:solidFill>
                  <a:srgbClr val="92D050"/>
                </a:solidFill>
              </a:rPr>
              <a:t/>
            </a:r>
            <a:br>
              <a:rPr lang="ar-SA" sz="3000" dirty="0" smtClean="0">
                <a:solidFill>
                  <a:srgbClr val="92D050"/>
                </a:solidFill>
              </a:rPr>
            </a:br>
            <a:endParaRPr lang="ar-SA" sz="3000" dirty="0">
              <a:solidFill>
                <a:srgbClr val="92D050"/>
              </a:solidFill>
            </a:endParaRPr>
          </a:p>
          <a:p>
            <a:pPr>
              <a:buNone/>
            </a:pPr>
            <a:r>
              <a:rPr lang="ar-SA" dirty="0" smtClean="0"/>
              <a:t/>
            </a:r>
            <a:br>
              <a:rPr lang="ar-SA" dirty="0" smtClean="0"/>
            </a:br>
            <a:endParaRPr lang="fr-FR"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t>خطاطة توضيحية </a:t>
            </a:r>
            <a:endParaRPr lang="fr-FR" dirty="0"/>
          </a:p>
        </p:txBody>
      </p:sp>
      <p:pic>
        <p:nvPicPr>
          <p:cNvPr id="4" name="Espace réservé du contenu 3" descr="shéma.png"/>
          <p:cNvPicPr>
            <a:picLocks noGrp="1" noChangeAspect="1"/>
          </p:cNvPicPr>
          <p:nvPr>
            <p:ph idx="1"/>
          </p:nvPr>
        </p:nvPicPr>
        <p:blipFill>
          <a:blip r:embed="rId2"/>
          <a:stretch>
            <a:fillRect/>
          </a:stretch>
        </p:blipFill>
        <p:spPr>
          <a:xfrm>
            <a:off x="2428860" y="1571612"/>
            <a:ext cx="4404941" cy="4525963"/>
          </a:xfrm>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t>انتقال الأزمة بين القطاعات</a:t>
            </a:r>
            <a:endParaRPr lang="fr-FR" dirty="0"/>
          </a:p>
        </p:txBody>
      </p:sp>
      <p:pic>
        <p:nvPicPr>
          <p:cNvPr id="4" name="Espace réservé du contenu 3" descr="2013tatworazma.azma.jpg"/>
          <p:cNvPicPr>
            <a:picLocks noGrp="1" noChangeAspect="1"/>
          </p:cNvPicPr>
          <p:nvPr>
            <p:ph idx="1"/>
          </p:nvPr>
        </p:nvPicPr>
        <p:blipFill>
          <a:blip r:embed="rId2"/>
          <a:stretch>
            <a:fillRect/>
          </a:stretch>
        </p:blipFill>
        <p:spPr>
          <a:xfrm>
            <a:off x="2238375" y="1834356"/>
            <a:ext cx="4667250" cy="4057650"/>
          </a:xfrm>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t>استنتاج</a:t>
            </a:r>
            <a:endParaRPr lang="fr-FR" dirty="0"/>
          </a:p>
        </p:txBody>
      </p:sp>
      <p:sp>
        <p:nvSpPr>
          <p:cNvPr id="3" name="Espace réservé du contenu 2"/>
          <p:cNvSpPr>
            <a:spLocks noGrp="1"/>
          </p:cNvSpPr>
          <p:nvPr>
            <p:ph idx="1"/>
          </p:nvPr>
        </p:nvSpPr>
        <p:spPr/>
        <p:txBody>
          <a:bodyPr/>
          <a:lstStyle/>
          <a:p>
            <a:pPr algn="r" rtl="1"/>
            <a:r>
              <a:rPr lang="ar-SA" dirty="0" smtClean="0"/>
              <a:t>و هدا يعني أن الأزمة لم تكن محصورة فقط في الجانب المالي المعاملاتي بل انتقلت إلى باقي القطاعات ضمن علاقة تأثير </a:t>
            </a:r>
            <a:r>
              <a:rPr lang="ar-SA" dirty="0" err="1" smtClean="0"/>
              <a:t>و</a:t>
            </a:r>
            <a:r>
              <a:rPr lang="ar-SA" dirty="0" smtClean="0"/>
              <a:t> تأثر .</a:t>
            </a:r>
            <a:endParaRPr lang="fr-FR" dirty="0"/>
          </a:p>
        </p:txBody>
      </p:sp>
    </p:spTree>
  </p:cSld>
  <p:clrMapOvr>
    <a:masterClrMapping/>
  </p:clrMapOvr>
  <p:transition spd="med"/>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71</TotalTime>
  <Words>258</Words>
  <Application>Microsoft Office PowerPoint</Application>
  <PresentationFormat>Affichage à l'écran (4:3)</PresentationFormat>
  <Paragraphs>45</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أزمة العالم الرأسمالي الكبرى سنة 1929 </vt:lpstr>
      <vt:lpstr>تمهيد </vt:lpstr>
      <vt:lpstr>انطلاق الأزمة الاقتصادية و بعض مظاهرها</vt:lpstr>
      <vt:lpstr>مبيان انخفاض قيم الأسهم </vt:lpstr>
      <vt:lpstr>احتجاج بعض المضاربين أمام بنك مفلس</vt:lpstr>
      <vt:lpstr>أهم مظاهر الأزمة </vt:lpstr>
      <vt:lpstr>خطاطة توضيحية </vt:lpstr>
      <vt:lpstr>انتقال الأزمة بين القطاعات</vt:lpstr>
      <vt:lpstr>استنتاج</vt:lpstr>
      <vt:lpstr>الانتقال المجالي للأزمة </vt:lpstr>
      <vt:lpstr> انتقلت الأزمة إلى باقي العالم الرأسمالي بطرق متعددة :  </vt:lpstr>
      <vt:lpstr> تأزمت الأوضاع الاقتصادية والاجتماعية في باقي العالم الرأسمالي :  </vt:lpstr>
      <vt:lpstr>التدابير و الطرق المتبعة لمواجهة الأزمة</vt:lpstr>
      <vt:lpstr>نتائج الخطة </vt:lpstr>
      <vt:lpstr>خاتمة </vt:lpstr>
      <vt:lpstr>شكرا على حسن المتابعة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أزمة العالم الرأسمالي الكبرى سنة 1929 </dc:title>
  <dc:creator>POSTE06</dc:creator>
  <cp:lastModifiedBy>POSTE06</cp:lastModifiedBy>
  <cp:revision>10</cp:revision>
  <dcterms:created xsi:type="dcterms:W3CDTF">2013-11-26T09:02:15Z</dcterms:created>
  <dcterms:modified xsi:type="dcterms:W3CDTF">2013-11-26T10:13:39Z</dcterms:modified>
</cp:coreProperties>
</file>