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5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5DCEAB-9A3E-4197-979D-178F687A146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fr-FR"/>
        </a:p>
      </dgm:t>
    </dgm:pt>
    <dgm:pt modelId="{7F668BBB-7382-4F87-91F1-FDE668E4577B}">
      <dgm:prSet phldrT="[Texte]" phldr="1"/>
      <dgm:spPr/>
      <dgm:t>
        <a:bodyPr/>
        <a:lstStyle/>
        <a:p>
          <a:endParaRPr lang="fr-FR" dirty="0"/>
        </a:p>
      </dgm:t>
    </dgm:pt>
    <dgm:pt modelId="{3A37D0A8-9487-4A47-B82C-4A8FE36C9617}" type="sibTrans" cxnId="{55B437B9-6FF6-4974-830E-064173407D2C}">
      <dgm:prSet/>
      <dgm:spPr/>
      <dgm:t>
        <a:bodyPr/>
        <a:lstStyle/>
        <a:p>
          <a:endParaRPr lang="fr-FR"/>
        </a:p>
      </dgm:t>
    </dgm:pt>
    <dgm:pt modelId="{8626C853-1247-41BA-BBB3-9FB49EE7B870}" type="parTrans" cxnId="{55B437B9-6FF6-4974-830E-064173407D2C}">
      <dgm:prSet/>
      <dgm:spPr/>
      <dgm:t>
        <a:bodyPr/>
        <a:lstStyle/>
        <a:p>
          <a:endParaRPr lang="fr-FR"/>
        </a:p>
      </dgm:t>
    </dgm:pt>
    <dgm:pt modelId="{3A69363D-CADC-4067-A316-68EDE9B2A3A3}">
      <dgm:prSet phldrT="[Texte]" phldr="1"/>
      <dgm:spPr/>
      <dgm:t>
        <a:bodyPr/>
        <a:lstStyle/>
        <a:p>
          <a:endParaRPr lang="fr-FR" dirty="0"/>
        </a:p>
      </dgm:t>
    </dgm:pt>
    <dgm:pt modelId="{502673DD-5B85-4459-8F13-D39886195CE4}" type="sibTrans" cxnId="{248C2526-673D-440D-A4D2-B5092DB483F1}">
      <dgm:prSet/>
      <dgm:spPr/>
      <dgm:t>
        <a:bodyPr/>
        <a:lstStyle/>
        <a:p>
          <a:endParaRPr lang="fr-FR"/>
        </a:p>
      </dgm:t>
    </dgm:pt>
    <dgm:pt modelId="{C5250826-392B-440F-A9A2-ECD14ED763A2}" type="parTrans" cxnId="{248C2526-673D-440D-A4D2-B5092DB483F1}">
      <dgm:prSet/>
      <dgm:spPr/>
      <dgm:t>
        <a:bodyPr/>
        <a:lstStyle/>
        <a:p>
          <a:endParaRPr lang="fr-FR"/>
        </a:p>
      </dgm:t>
    </dgm:pt>
    <dgm:pt modelId="{65105F6B-E0DA-45FA-A4FA-F769182BAA2B}">
      <dgm:prSet phldrT="[Texte]" phldr="1"/>
      <dgm:spPr/>
      <dgm:t>
        <a:bodyPr/>
        <a:lstStyle/>
        <a:p>
          <a:endParaRPr lang="fr-FR" dirty="0"/>
        </a:p>
      </dgm:t>
    </dgm:pt>
    <dgm:pt modelId="{C550778C-B5F7-4785-BD3E-26849E0D75A9}" type="sibTrans" cxnId="{B6198A06-432E-42FD-BE64-E405B22EAC3C}">
      <dgm:prSet/>
      <dgm:spPr/>
      <dgm:t>
        <a:bodyPr/>
        <a:lstStyle/>
        <a:p>
          <a:endParaRPr lang="fr-FR"/>
        </a:p>
      </dgm:t>
    </dgm:pt>
    <dgm:pt modelId="{49E26DD6-6439-4C69-A8CC-8AB80AF07A3D}" type="parTrans" cxnId="{B6198A06-432E-42FD-BE64-E405B22EAC3C}">
      <dgm:prSet/>
      <dgm:spPr/>
      <dgm:t>
        <a:bodyPr/>
        <a:lstStyle/>
        <a:p>
          <a:endParaRPr lang="fr-FR"/>
        </a:p>
      </dgm:t>
    </dgm:pt>
    <dgm:pt modelId="{EC98F72F-DA08-4C67-B552-3AB30F49E363}" type="pres">
      <dgm:prSet presAssocID="{235DCEAB-9A3E-4197-979D-178F687A146E}" presName="Name0" presStyleCnt="0">
        <dgm:presLayoutVars>
          <dgm:dir/>
          <dgm:resizeHandles val="exact"/>
        </dgm:presLayoutVars>
      </dgm:prSet>
      <dgm:spPr/>
    </dgm:pt>
    <dgm:pt modelId="{164C80C0-31AA-429B-A055-2FF166AD64C9}" type="pres">
      <dgm:prSet presAssocID="{7F668BBB-7382-4F87-91F1-FDE668E4577B}" presName="node" presStyleLbl="node1" presStyleIdx="0" presStyleCnt="3">
        <dgm:presLayoutVars>
          <dgm:bulletEnabled val="1"/>
        </dgm:presLayoutVars>
      </dgm:prSet>
      <dgm:spPr/>
      <dgm:t>
        <a:bodyPr/>
        <a:lstStyle/>
        <a:p>
          <a:endParaRPr lang="fr-FR"/>
        </a:p>
      </dgm:t>
    </dgm:pt>
    <dgm:pt modelId="{69FFEDFA-DA82-43E2-8CFD-F70AEA0FE513}" type="pres">
      <dgm:prSet presAssocID="{3A37D0A8-9487-4A47-B82C-4A8FE36C9617}" presName="sibTrans" presStyleLbl="sibTrans2D1" presStyleIdx="0" presStyleCnt="3"/>
      <dgm:spPr/>
    </dgm:pt>
    <dgm:pt modelId="{73F9DCBA-4022-417F-85AB-0F9381BE5B82}" type="pres">
      <dgm:prSet presAssocID="{3A37D0A8-9487-4A47-B82C-4A8FE36C9617}" presName="connectorText" presStyleLbl="sibTrans2D1" presStyleIdx="0" presStyleCnt="3"/>
      <dgm:spPr/>
    </dgm:pt>
    <dgm:pt modelId="{B12B4203-E2DD-445F-9D93-FC01A61D3BB5}" type="pres">
      <dgm:prSet presAssocID="{65105F6B-E0DA-45FA-A4FA-F769182BAA2B}" presName="node" presStyleLbl="node1" presStyleIdx="1" presStyleCnt="3">
        <dgm:presLayoutVars>
          <dgm:bulletEnabled val="1"/>
        </dgm:presLayoutVars>
      </dgm:prSet>
      <dgm:spPr/>
      <dgm:t>
        <a:bodyPr/>
        <a:lstStyle/>
        <a:p>
          <a:endParaRPr lang="fr-FR"/>
        </a:p>
      </dgm:t>
    </dgm:pt>
    <dgm:pt modelId="{EDF15EB1-72E5-408E-8E32-41CAF6C5A78A}" type="pres">
      <dgm:prSet presAssocID="{C550778C-B5F7-4785-BD3E-26849E0D75A9}" presName="sibTrans" presStyleLbl="sibTrans2D1" presStyleIdx="1" presStyleCnt="3"/>
      <dgm:spPr/>
    </dgm:pt>
    <dgm:pt modelId="{352C4802-90AB-406E-96EF-A2A92B7E09D4}" type="pres">
      <dgm:prSet presAssocID="{C550778C-B5F7-4785-BD3E-26849E0D75A9}" presName="connectorText" presStyleLbl="sibTrans2D1" presStyleIdx="1" presStyleCnt="3"/>
      <dgm:spPr/>
    </dgm:pt>
    <dgm:pt modelId="{4D36EC4F-0067-4AD6-8CA4-B8BA68D684D9}" type="pres">
      <dgm:prSet presAssocID="{3A69363D-CADC-4067-A316-68EDE9B2A3A3}" presName="node" presStyleLbl="node1" presStyleIdx="2" presStyleCnt="3">
        <dgm:presLayoutVars>
          <dgm:bulletEnabled val="1"/>
        </dgm:presLayoutVars>
      </dgm:prSet>
      <dgm:spPr/>
      <dgm:t>
        <a:bodyPr/>
        <a:lstStyle/>
        <a:p>
          <a:endParaRPr lang="fr-FR"/>
        </a:p>
      </dgm:t>
    </dgm:pt>
    <dgm:pt modelId="{2CF8BB97-2E03-4024-8AFA-6A68580E0CE5}" type="pres">
      <dgm:prSet presAssocID="{502673DD-5B85-4459-8F13-D39886195CE4}" presName="sibTrans" presStyleLbl="sibTrans2D1" presStyleIdx="2" presStyleCnt="3"/>
      <dgm:spPr/>
    </dgm:pt>
    <dgm:pt modelId="{A096EC4A-18F1-4596-B481-6EB3306CDD6E}" type="pres">
      <dgm:prSet presAssocID="{502673DD-5B85-4459-8F13-D39886195CE4}" presName="connectorText" presStyleLbl="sibTrans2D1" presStyleIdx="2" presStyleCnt="3"/>
      <dgm:spPr/>
    </dgm:pt>
  </dgm:ptLst>
  <dgm:cxnLst>
    <dgm:cxn modelId="{48523B35-D046-4B27-97E6-EFD92EB242E2}" type="presOf" srcId="{65105F6B-E0DA-45FA-A4FA-F769182BAA2B}" destId="{B12B4203-E2DD-445F-9D93-FC01A61D3BB5}" srcOrd="0" destOrd="0" presId="urn:microsoft.com/office/officeart/2005/8/layout/cycle7"/>
    <dgm:cxn modelId="{AAC6ACC4-34B3-429E-8DFA-0D6EC73040BE}" type="presOf" srcId="{3A69363D-CADC-4067-A316-68EDE9B2A3A3}" destId="{4D36EC4F-0067-4AD6-8CA4-B8BA68D684D9}" srcOrd="0" destOrd="0" presId="urn:microsoft.com/office/officeart/2005/8/layout/cycle7"/>
    <dgm:cxn modelId="{C6E40966-8976-4DD2-86E9-03F485E3DC63}" type="presOf" srcId="{502673DD-5B85-4459-8F13-D39886195CE4}" destId="{A096EC4A-18F1-4596-B481-6EB3306CDD6E}" srcOrd="1" destOrd="0" presId="urn:microsoft.com/office/officeart/2005/8/layout/cycle7"/>
    <dgm:cxn modelId="{4CF7A6DE-8B42-4207-AE11-931A80BA5797}" type="presOf" srcId="{C550778C-B5F7-4785-BD3E-26849E0D75A9}" destId="{352C4802-90AB-406E-96EF-A2A92B7E09D4}" srcOrd="1" destOrd="0" presId="urn:microsoft.com/office/officeart/2005/8/layout/cycle7"/>
    <dgm:cxn modelId="{248C2526-673D-440D-A4D2-B5092DB483F1}" srcId="{235DCEAB-9A3E-4197-979D-178F687A146E}" destId="{3A69363D-CADC-4067-A316-68EDE9B2A3A3}" srcOrd="2" destOrd="0" parTransId="{C5250826-392B-440F-A9A2-ECD14ED763A2}" sibTransId="{502673DD-5B85-4459-8F13-D39886195CE4}"/>
    <dgm:cxn modelId="{B6198A06-432E-42FD-BE64-E405B22EAC3C}" srcId="{235DCEAB-9A3E-4197-979D-178F687A146E}" destId="{65105F6B-E0DA-45FA-A4FA-F769182BAA2B}" srcOrd="1" destOrd="0" parTransId="{49E26DD6-6439-4C69-A8CC-8AB80AF07A3D}" sibTransId="{C550778C-B5F7-4785-BD3E-26849E0D75A9}"/>
    <dgm:cxn modelId="{AB0CEC58-4289-489E-A710-BB61714184C3}" type="presOf" srcId="{502673DD-5B85-4459-8F13-D39886195CE4}" destId="{2CF8BB97-2E03-4024-8AFA-6A68580E0CE5}" srcOrd="0" destOrd="0" presId="urn:microsoft.com/office/officeart/2005/8/layout/cycle7"/>
    <dgm:cxn modelId="{55B437B9-6FF6-4974-830E-064173407D2C}" srcId="{235DCEAB-9A3E-4197-979D-178F687A146E}" destId="{7F668BBB-7382-4F87-91F1-FDE668E4577B}" srcOrd="0" destOrd="0" parTransId="{8626C853-1247-41BA-BBB3-9FB49EE7B870}" sibTransId="{3A37D0A8-9487-4A47-B82C-4A8FE36C9617}"/>
    <dgm:cxn modelId="{9396020B-C75F-452F-B915-6CC26F063805}" type="presOf" srcId="{7F668BBB-7382-4F87-91F1-FDE668E4577B}" destId="{164C80C0-31AA-429B-A055-2FF166AD64C9}" srcOrd="0" destOrd="0" presId="urn:microsoft.com/office/officeart/2005/8/layout/cycle7"/>
    <dgm:cxn modelId="{BC25F59F-D08C-4592-A26E-E33693B13B80}" type="presOf" srcId="{3A37D0A8-9487-4A47-B82C-4A8FE36C9617}" destId="{69FFEDFA-DA82-43E2-8CFD-F70AEA0FE513}" srcOrd="0" destOrd="0" presId="urn:microsoft.com/office/officeart/2005/8/layout/cycle7"/>
    <dgm:cxn modelId="{8BCF8D52-7FE2-48B2-ACE7-779CA3B00E30}" type="presOf" srcId="{3A37D0A8-9487-4A47-B82C-4A8FE36C9617}" destId="{73F9DCBA-4022-417F-85AB-0F9381BE5B82}" srcOrd="1" destOrd="0" presId="urn:microsoft.com/office/officeart/2005/8/layout/cycle7"/>
    <dgm:cxn modelId="{216FB56B-0F62-4168-9C0A-DEA1E1156E4D}" type="presOf" srcId="{235DCEAB-9A3E-4197-979D-178F687A146E}" destId="{EC98F72F-DA08-4C67-B552-3AB30F49E363}" srcOrd="0" destOrd="0" presId="urn:microsoft.com/office/officeart/2005/8/layout/cycle7"/>
    <dgm:cxn modelId="{A499420A-E1CE-4308-A282-84846D48A348}" type="presOf" srcId="{C550778C-B5F7-4785-BD3E-26849E0D75A9}" destId="{EDF15EB1-72E5-408E-8E32-41CAF6C5A78A}" srcOrd="0" destOrd="0" presId="urn:microsoft.com/office/officeart/2005/8/layout/cycle7"/>
    <dgm:cxn modelId="{A6CDBF8B-610D-4A67-B505-2E03425D4F14}" type="presParOf" srcId="{EC98F72F-DA08-4C67-B552-3AB30F49E363}" destId="{164C80C0-31AA-429B-A055-2FF166AD64C9}" srcOrd="0" destOrd="0" presId="urn:microsoft.com/office/officeart/2005/8/layout/cycle7"/>
    <dgm:cxn modelId="{09AC454E-92BE-4437-8BB9-B1BA9CE617ED}" type="presParOf" srcId="{EC98F72F-DA08-4C67-B552-3AB30F49E363}" destId="{69FFEDFA-DA82-43E2-8CFD-F70AEA0FE513}" srcOrd="1" destOrd="0" presId="urn:microsoft.com/office/officeart/2005/8/layout/cycle7"/>
    <dgm:cxn modelId="{7FC5FCA9-2294-4E69-B9EB-49889F3289F7}" type="presParOf" srcId="{69FFEDFA-DA82-43E2-8CFD-F70AEA0FE513}" destId="{73F9DCBA-4022-417F-85AB-0F9381BE5B82}" srcOrd="0" destOrd="0" presId="urn:microsoft.com/office/officeart/2005/8/layout/cycle7"/>
    <dgm:cxn modelId="{7D677BDA-67BB-457A-AC8B-410AF02553B5}" type="presParOf" srcId="{EC98F72F-DA08-4C67-B552-3AB30F49E363}" destId="{B12B4203-E2DD-445F-9D93-FC01A61D3BB5}" srcOrd="2" destOrd="0" presId="urn:microsoft.com/office/officeart/2005/8/layout/cycle7"/>
    <dgm:cxn modelId="{6A607F97-B3E3-440D-8CC6-CB5076CD9CEA}" type="presParOf" srcId="{EC98F72F-DA08-4C67-B552-3AB30F49E363}" destId="{EDF15EB1-72E5-408E-8E32-41CAF6C5A78A}" srcOrd="3" destOrd="0" presId="urn:microsoft.com/office/officeart/2005/8/layout/cycle7"/>
    <dgm:cxn modelId="{09C4A9CA-85D7-47B8-BEBB-406EEA557064}" type="presParOf" srcId="{EDF15EB1-72E5-408E-8E32-41CAF6C5A78A}" destId="{352C4802-90AB-406E-96EF-A2A92B7E09D4}" srcOrd="0" destOrd="0" presId="urn:microsoft.com/office/officeart/2005/8/layout/cycle7"/>
    <dgm:cxn modelId="{0597F974-2075-416A-B595-C38D622F2EEC}" type="presParOf" srcId="{EC98F72F-DA08-4C67-B552-3AB30F49E363}" destId="{4D36EC4F-0067-4AD6-8CA4-B8BA68D684D9}" srcOrd="4" destOrd="0" presId="urn:microsoft.com/office/officeart/2005/8/layout/cycle7"/>
    <dgm:cxn modelId="{29861406-3AA9-46A1-A100-56E05F401664}" type="presParOf" srcId="{EC98F72F-DA08-4C67-B552-3AB30F49E363}" destId="{2CF8BB97-2E03-4024-8AFA-6A68580E0CE5}" srcOrd="5" destOrd="0" presId="urn:microsoft.com/office/officeart/2005/8/layout/cycle7"/>
    <dgm:cxn modelId="{3319D2B8-BC63-4274-BA7A-4657984D6D32}" type="presParOf" srcId="{2CF8BB97-2E03-4024-8AFA-6A68580E0CE5}" destId="{A096EC4A-18F1-4596-B481-6EB3306CDD6E}"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2B7A5D-07D5-4A86-91E1-63F8134127DA}" type="datetimeFigureOut">
              <a:rPr lang="fr-FR" smtClean="0"/>
              <a:t>04/03/2014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C8245E-9BCE-4709-9C28-60A36514C325}"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A309A6D-C09C-4548-B29A-6CF363A7E532}" type="datetimeFigureOut">
              <a:rPr lang="fr-FR" smtClean="0"/>
              <a:pPr/>
              <a:t>04/03/2014</a:t>
            </a:fld>
            <a:endParaRPr lang="fr-BE"/>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BE"/>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BE"/>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BE"/>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04/03/2014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04/03/2014</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04/03/2014</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AA309A6D-C09C-4548-B29A-6CF363A7E532}" type="datetimeFigureOut">
              <a:rPr lang="fr-FR" smtClean="0"/>
              <a:pPr/>
              <a:t>04/03/2014</a:t>
            </a:fld>
            <a:endParaRPr lang="fr-BE"/>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04/03/2014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04/03/2014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A309A6D-C09C-4548-B29A-6CF363A7E532}" type="datetimeFigureOut">
              <a:rPr lang="fr-FR" smtClean="0"/>
              <a:pPr/>
              <a:t>04/03/2014</a:t>
            </a:fld>
            <a:endParaRPr lang="fr-BE"/>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BE"/>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Layout" Target="../diagrams/layout1.xml"/><Relationship Id="rId7" Type="http://schemas.openxmlformats.org/officeDocument/2006/relationships/image" Target="../media/image10.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pic>
        <p:nvPicPr>
          <p:cNvPr id="5" name="Image 4" descr="122_11308010530.gif"/>
          <p:cNvPicPr>
            <a:picLocks noChangeAspect="1"/>
          </p:cNvPicPr>
          <p:nvPr/>
        </p:nvPicPr>
        <p:blipFill>
          <a:blip r:embed="rId2"/>
          <a:stretch>
            <a:fillRect/>
          </a:stretch>
        </p:blipFill>
        <p:spPr>
          <a:xfrm>
            <a:off x="0" y="0"/>
            <a:ext cx="9144000" cy="4966351"/>
          </a:xfrm>
          <a:prstGeom prst="rect">
            <a:avLst/>
          </a:prstGeom>
          <a:ln>
            <a:noFill/>
          </a:ln>
          <a:effectLst>
            <a:softEdge rad="112500"/>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1964687_1470892836458819_1870860298_n.jpg"/>
          <p:cNvPicPr>
            <a:picLocks noGrp="1" noChangeAspect="1"/>
          </p:cNvPicPr>
          <p:nvPr>
            <p:ph idx="1"/>
          </p:nvPr>
        </p:nvPicPr>
        <p:blipFill>
          <a:blip r:embed="rId2"/>
          <a:stretch>
            <a:fillRect/>
          </a:stretch>
        </p:blipFill>
        <p:spPr>
          <a:xfrm>
            <a:off x="0" y="0"/>
            <a:ext cx="8143901" cy="6858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dirty="0" smtClean="0"/>
              <a:t>ـ 3 </a:t>
            </a:r>
            <a:r>
              <a:rPr lang="ar-MA" dirty="0" err="1" smtClean="0"/>
              <a:t>ـ</a:t>
            </a:r>
            <a:r>
              <a:rPr lang="ar-MA" dirty="0" smtClean="0"/>
              <a:t> تقنية الطمر</a:t>
            </a:r>
            <a:r>
              <a:rPr lang="fr-FR" dirty="0" smtClean="0"/>
              <a:t>:</a:t>
            </a:r>
            <a:endParaRPr lang="fr-FR" dirty="0"/>
          </a:p>
        </p:txBody>
      </p:sp>
      <p:sp>
        <p:nvSpPr>
          <p:cNvPr id="3" name="Espace réservé du contenu 2"/>
          <p:cNvSpPr>
            <a:spLocks noGrp="1"/>
          </p:cNvSpPr>
          <p:nvPr>
            <p:ph idx="1"/>
          </p:nvPr>
        </p:nvSpPr>
        <p:spPr/>
        <p:txBody>
          <a:bodyPr>
            <a:normAutofit fontScale="85000" lnSpcReduction="10000"/>
          </a:bodyPr>
          <a:lstStyle/>
          <a:p>
            <a:pPr algn="r"/>
            <a:endParaRPr lang="fr-FR" b="1" dirty="0" smtClean="0">
              <a:solidFill>
                <a:schemeClr val="accent1">
                  <a:lumMod val="50000"/>
                </a:schemeClr>
              </a:solidFill>
            </a:endParaRPr>
          </a:p>
          <a:p>
            <a:pPr algn="r"/>
            <a:r>
              <a:rPr lang="ar-MA" b="1" dirty="0" smtClean="0">
                <a:solidFill>
                  <a:schemeClr val="accent1">
                    <a:lumMod val="50000"/>
                  </a:schemeClr>
                </a:solidFill>
              </a:rPr>
              <a:t>يعد الطمر إحدى الطرق الحديثة لمعالجة النفايات المنزلية الصلبة، حيث تحفر في الأرض حفرة يعتمد عمقها وسعتها على طبيعة وكمية النفايات المتوقعة، وفي بعض الأحيان تستعمل </a:t>
            </a:r>
            <a:r>
              <a:rPr lang="ar-MA" b="1" dirty="0" err="1" smtClean="0">
                <a:solidFill>
                  <a:schemeClr val="accent1">
                    <a:lumMod val="50000"/>
                  </a:schemeClr>
                </a:solidFill>
              </a:rPr>
              <a:t>مقالع</a:t>
            </a:r>
            <a:r>
              <a:rPr lang="ar-MA" b="1" dirty="0" smtClean="0">
                <a:solidFill>
                  <a:schemeClr val="accent1">
                    <a:lumMod val="50000"/>
                  </a:schemeClr>
                </a:solidFill>
              </a:rPr>
              <a:t> الحجر المهجورة لطمر النفايات إذا توافرت فيها الشروط الصحية والبيئة المطلوبة، بحيث توفر تلك </a:t>
            </a:r>
            <a:r>
              <a:rPr lang="ar-MA" b="1" dirty="0" err="1" smtClean="0">
                <a:solidFill>
                  <a:schemeClr val="accent1">
                    <a:lumMod val="50000"/>
                  </a:schemeClr>
                </a:solidFill>
              </a:rPr>
              <a:t>المقالع</a:t>
            </a:r>
            <a:r>
              <a:rPr lang="ar-MA" b="1" dirty="0" smtClean="0">
                <a:solidFill>
                  <a:schemeClr val="accent1">
                    <a:lumMod val="50000"/>
                  </a:schemeClr>
                </a:solidFill>
              </a:rPr>
              <a:t> تكاليف عمليات الحفر. بعد تجهيز الحفرة يتم عزلها عن المياه الجوفية بطبقة عازلة من الاسمنت أو معادن الطين أو بنوع خاص من البلاستيك لحماية المياه الجوفية من التلوث ، كما تجهز القاعدة بشبكة صرف للمياه الناتجة عن مياه الإمطار وعمليات تحلل المواد العضوية الموجودة في النفايات ويوضع فوقها طبقة صلبة من </a:t>
            </a:r>
            <a:r>
              <a:rPr lang="ar-MA" b="1" dirty="0" err="1" smtClean="0">
                <a:solidFill>
                  <a:schemeClr val="accent1">
                    <a:lumMod val="50000"/>
                  </a:schemeClr>
                </a:solidFill>
              </a:rPr>
              <a:t>الحصي</a:t>
            </a:r>
            <a:r>
              <a:rPr lang="ar-MA" b="1" dirty="0" smtClean="0">
                <a:solidFill>
                  <a:schemeClr val="accent1">
                    <a:lumMod val="50000"/>
                  </a:schemeClr>
                </a:solidFill>
              </a:rPr>
              <a:t> والرمال لتسهيل عملية دخول المياه إلى شبكة الصرف، وتوزع النفايات على قاعدة الحفرة</a:t>
            </a:r>
            <a:endParaRPr lang="fr-FR" b="1"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iterate type="lt">
                                    <p:tmPct val="5000"/>
                                  </p:iterate>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MA" dirty="0" smtClean="0"/>
              <a:t>أهم الشروط التي يجب توافرها عند </a:t>
            </a:r>
            <a:r>
              <a:rPr lang="ar-MA" dirty="0" err="1" smtClean="0"/>
              <a:t>إختيار</a:t>
            </a:r>
            <a:r>
              <a:rPr lang="ar-MA" dirty="0" smtClean="0"/>
              <a:t> موقع طمر النفايات ما يلي</a:t>
            </a:r>
            <a:r>
              <a:rPr lang="fr-FR" dirty="0" smtClean="0"/>
              <a:t> :</a:t>
            </a:r>
            <a:endParaRPr lang="fr-FR" dirty="0"/>
          </a:p>
        </p:txBody>
      </p:sp>
      <p:sp>
        <p:nvSpPr>
          <p:cNvPr id="3" name="Espace réservé du contenu 2"/>
          <p:cNvSpPr>
            <a:spLocks noGrp="1"/>
          </p:cNvSpPr>
          <p:nvPr>
            <p:ph idx="1"/>
          </p:nvPr>
        </p:nvSpPr>
        <p:spPr/>
        <p:txBody>
          <a:bodyPr>
            <a:normAutofit lnSpcReduction="10000"/>
          </a:bodyPr>
          <a:lstStyle/>
          <a:p>
            <a:r>
              <a:rPr lang="fr-FR" b="1" dirty="0" smtClean="0">
                <a:solidFill>
                  <a:schemeClr val="accent1">
                    <a:lumMod val="50000"/>
                  </a:schemeClr>
                </a:solidFill>
                <a:effectLst>
                  <a:outerShdw blurRad="38100" dist="38100" dir="2700000" algn="tl">
                    <a:srgbClr val="000000">
                      <a:alpha val="43137"/>
                    </a:srgbClr>
                  </a:outerShdw>
                </a:effectLst>
              </a:rPr>
              <a:t>1- </a:t>
            </a:r>
            <a:r>
              <a:rPr lang="ar-MA" b="1" dirty="0" smtClean="0">
                <a:solidFill>
                  <a:schemeClr val="accent1">
                    <a:lumMod val="50000"/>
                  </a:schemeClr>
                </a:solidFill>
                <a:effectLst>
                  <a:outerShdw blurRad="38100" dist="38100" dir="2700000" algn="tl">
                    <a:srgbClr val="000000">
                      <a:alpha val="43137"/>
                    </a:srgbClr>
                  </a:outerShdw>
                </a:effectLst>
              </a:rPr>
              <a:t>أن تكون بعيدة عن المصادر المائية الجوفية والسطحية لضمان عدم تسرب المواد الملوثة إلى المصادر المائية</a:t>
            </a:r>
            <a:r>
              <a:rPr lang="fr-FR" b="1" dirty="0" smtClean="0">
                <a:solidFill>
                  <a:schemeClr val="accent1">
                    <a:lumMod val="50000"/>
                  </a:schemeClr>
                </a:solidFill>
                <a:effectLst>
                  <a:outerShdw blurRad="38100" dist="38100" dir="2700000" algn="tl">
                    <a:srgbClr val="000000">
                      <a:alpha val="43137"/>
                    </a:srgbClr>
                  </a:outerShdw>
                </a:effectLst>
              </a:rPr>
              <a:t>.</a:t>
            </a:r>
          </a:p>
          <a:p>
            <a:r>
              <a:rPr lang="fr-FR" b="1" dirty="0" smtClean="0">
                <a:solidFill>
                  <a:schemeClr val="accent1">
                    <a:lumMod val="50000"/>
                  </a:schemeClr>
                </a:solidFill>
                <a:effectLst>
                  <a:outerShdw blurRad="38100" dist="38100" dir="2700000" algn="tl">
                    <a:srgbClr val="000000">
                      <a:alpha val="43137"/>
                    </a:srgbClr>
                  </a:outerShdw>
                </a:effectLst>
              </a:rPr>
              <a:t>2- </a:t>
            </a:r>
            <a:r>
              <a:rPr lang="ar-MA" b="1" dirty="0" smtClean="0">
                <a:solidFill>
                  <a:schemeClr val="accent1">
                    <a:lumMod val="50000"/>
                  </a:schemeClr>
                </a:solidFill>
                <a:effectLst>
                  <a:outerShdw blurRad="38100" dist="38100" dir="2700000" algn="tl">
                    <a:srgbClr val="000000">
                      <a:alpha val="43137"/>
                    </a:srgbClr>
                  </a:outerShdw>
                </a:effectLst>
              </a:rPr>
              <a:t>أن تكون بعيدة عن التجمعات السكانية الحالية والمخطط لها في المستقبل، هذا وقد أوصت منظمة الصحية العالمية سنة 1971 بأن لا يقل بعد موقع طمر النفايات الصلبة عن 200م عن أقرب تجمع سكني</a:t>
            </a:r>
            <a:r>
              <a:rPr lang="fr-FR" b="1" dirty="0" smtClean="0">
                <a:solidFill>
                  <a:schemeClr val="accent1">
                    <a:lumMod val="50000"/>
                  </a:schemeClr>
                </a:solidFill>
                <a:effectLst>
                  <a:outerShdw blurRad="38100" dist="38100" dir="2700000" algn="tl">
                    <a:srgbClr val="000000">
                      <a:alpha val="43137"/>
                    </a:srgbClr>
                  </a:outerShdw>
                </a:effectLst>
              </a:rPr>
              <a:t> .</a:t>
            </a:r>
          </a:p>
          <a:p>
            <a:r>
              <a:rPr lang="fr-FR" b="1" dirty="0" smtClean="0">
                <a:solidFill>
                  <a:schemeClr val="accent1">
                    <a:lumMod val="50000"/>
                  </a:schemeClr>
                </a:solidFill>
                <a:effectLst>
                  <a:outerShdw blurRad="38100" dist="38100" dir="2700000" algn="tl">
                    <a:srgbClr val="000000">
                      <a:alpha val="43137"/>
                    </a:srgbClr>
                  </a:outerShdw>
                </a:effectLst>
              </a:rPr>
              <a:t>3- </a:t>
            </a:r>
            <a:r>
              <a:rPr lang="ar-MA" b="1" dirty="0" smtClean="0">
                <a:solidFill>
                  <a:schemeClr val="accent1">
                    <a:lumMod val="50000"/>
                  </a:schemeClr>
                </a:solidFill>
                <a:effectLst>
                  <a:outerShdw blurRad="38100" dist="38100" dir="2700000" algn="tl">
                    <a:srgbClr val="000000">
                      <a:alpha val="43137"/>
                    </a:srgbClr>
                  </a:outerShdw>
                </a:effectLst>
              </a:rPr>
              <a:t>أن تكون كمية التساقطات (أمطار، ثلوج) قليلة في المنطقة</a:t>
            </a:r>
            <a:r>
              <a:rPr lang="fr-FR" b="1" dirty="0" smtClean="0">
                <a:solidFill>
                  <a:schemeClr val="accent1">
                    <a:lumMod val="50000"/>
                  </a:schemeClr>
                </a:solidFill>
                <a:effectLst>
                  <a:outerShdw blurRad="38100" dist="38100" dir="2700000" algn="tl">
                    <a:srgbClr val="000000">
                      <a:alpha val="43137"/>
                    </a:srgbClr>
                  </a:outerShdw>
                </a:effectLst>
              </a:rPr>
              <a:t>.</a:t>
            </a:r>
          </a:p>
          <a:p>
            <a:r>
              <a:rPr lang="fr-FR" b="1" dirty="0" smtClean="0">
                <a:solidFill>
                  <a:schemeClr val="accent1">
                    <a:lumMod val="50000"/>
                  </a:schemeClr>
                </a:solidFill>
                <a:effectLst>
                  <a:outerShdw blurRad="38100" dist="38100" dir="2700000" algn="tl">
                    <a:srgbClr val="000000">
                      <a:alpha val="43137"/>
                    </a:srgbClr>
                  </a:outerShdw>
                </a:effectLst>
              </a:rPr>
              <a:t>4- </a:t>
            </a:r>
            <a:r>
              <a:rPr lang="ar-MA" b="1" dirty="0" smtClean="0">
                <a:solidFill>
                  <a:schemeClr val="accent1">
                    <a:lumMod val="50000"/>
                  </a:schemeClr>
                </a:solidFill>
                <a:effectLst>
                  <a:outerShdw blurRad="38100" dist="38100" dir="2700000" algn="tl">
                    <a:srgbClr val="000000">
                      <a:alpha val="43137"/>
                    </a:srgbClr>
                  </a:outerShdw>
                </a:effectLst>
              </a:rPr>
              <a:t>الأخذ بعين الاعتبار اتجاه الريح السائدة في المنطقة</a:t>
            </a:r>
            <a:r>
              <a:rPr lang="fr-FR" b="1" dirty="0" smtClean="0">
                <a:solidFill>
                  <a:schemeClr val="accent1">
                    <a:lumMod val="50000"/>
                  </a:schemeClr>
                </a:solidFill>
                <a:effectLst>
                  <a:outerShdw blurRad="38100" dist="38100" dir="2700000" algn="tl">
                    <a:srgbClr val="000000">
                      <a:alpha val="43137"/>
                    </a:srgbClr>
                  </a:outerShdw>
                </a:effectLst>
              </a:rPr>
              <a:t>.</a:t>
            </a:r>
          </a:p>
          <a:p>
            <a:endParaRPr lang="fr-FR" b="1"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7239000" cy="1143000"/>
          </a:xfrm>
        </p:spPr>
        <p:txBody>
          <a:bodyPr>
            <a:normAutofit fontScale="90000"/>
          </a:bodyPr>
          <a:lstStyle/>
          <a:p>
            <a:pPr algn="ctr"/>
            <a:r>
              <a:rPr lang="ar-MA" dirty="0" smtClean="0"/>
              <a:t>يجب القيام بعملية ضغط النفايات بكفاءة عالية جدا وذلك</a:t>
            </a:r>
            <a:r>
              <a:rPr lang="fr-FR" dirty="0" smtClean="0"/>
              <a:t>:</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algn="ctr"/>
            <a:r>
              <a:rPr lang="fr-FR" b="1" dirty="0" smtClean="0">
                <a:solidFill>
                  <a:schemeClr val="accent1">
                    <a:lumMod val="50000"/>
                  </a:schemeClr>
                </a:solidFill>
              </a:rPr>
              <a:t>1- </a:t>
            </a:r>
            <a:r>
              <a:rPr lang="ar-MA" b="1" dirty="0" smtClean="0">
                <a:solidFill>
                  <a:schemeClr val="accent1">
                    <a:lumMod val="50000"/>
                  </a:schemeClr>
                </a:solidFill>
              </a:rPr>
              <a:t>لاستيعاب أكبر كمية ممكنة من النفايات الصلبة</a:t>
            </a:r>
            <a:r>
              <a:rPr lang="fr-FR" b="1" dirty="0" smtClean="0">
                <a:solidFill>
                  <a:schemeClr val="accent1">
                    <a:lumMod val="50000"/>
                  </a:schemeClr>
                </a:solidFill>
              </a:rPr>
              <a:t>.</a:t>
            </a:r>
          </a:p>
          <a:p>
            <a:pPr algn="ctr"/>
            <a:r>
              <a:rPr lang="fr-FR" b="1" dirty="0" smtClean="0">
                <a:solidFill>
                  <a:schemeClr val="accent1">
                    <a:lumMod val="50000"/>
                  </a:schemeClr>
                </a:solidFill>
              </a:rPr>
              <a:t>2- </a:t>
            </a:r>
            <a:r>
              <a:rPr lang="ar-MA" b="1" dirty="0" smtClean="0">
                <a:solidFill>
                  <a:schemeClr val="accent1">
                    <a:lumMod val="50000"/>
                  </a:schemeClr>
                </a:solidFill>
              </a:rPr>
              <a:t>لمنع تواجد فجوات يمكن أن تعيش وتتكاثر </a:t>
            </a:r>
            <a:r>
              <a:rPr lang="ar-MA" b="1" dirty="0" err="1" smtClean="0">
                <a:solidFill>
                  <a:schemeClr val="accent1">
                    <a:lumMod val="50000"/>
                  </a:schemeClr>
                </a:solidFill>
              </a:rPr>
              <a:t>بها</a:t>
            </a:r>
            <a:r>
              <a:rPr lang="ar-MA" b="1" dirty="0" smtClean="0">
                <a:solidFill>
                  <a:schemeClr val="accent1">
                    <a:lumMod val="50000"/>
                  </a:schemeClr>
                </a:solidFill>
              </a:rPr>
              <a:t> الحشرات والقوارض</a:t>
            </a:r>
            <a:r>
              <a:rPr lang="fr-FR" b="1" dirty="0" smtClean="0">
                <a:solidFill>
                  <a:schemeClr val="accent1">
                    <a:lumMod val="50000"/>
                  </a:schemeClr>
                </a:solidFill>
              </a:rPr>
              <a:t>.</a:t>
            </a:r>
          </a:p>
          <a:p>
            <a:pPr algn="ctr"/>
            <a:r>
              <a:rPr lang="fr-FR" b="1" dirty="0" smtClean="0">
                <a:solidFill>
                  <a:schemeClr val="accent1">
                    <a:lumMod val="50000"/>
                  </a:schemeClr>
                </a:solidFill>
              </a:rPr>
              <a:t>3- </a:t>
            </a:r>
            <a:r>
              <a:rPr lang="ar-MA" b="1" dirty="0" smtClean="0">
                <a:solidFill>
                  <a:schemeClr val="accent1">
                    <a:lumMod val="50000"/>
                  </a:schemeClr>
                </a:solidFill>
              </a:rPr>
              <a:t>لمنع أو الحد من عملية الاشتعال الذاتي</a:t>
            </a:r>
            <a:r>
              <a:rPr lang="fr-FR" b="1" dirty="0" smtClean="0">
                <a:solidFill>
                  <a:schemeClr val="accent1">
                    <a:lumMod val="50000"/>
                  </a:schemeClr>
                </a:solidFill>
              </a:rPr>
              <a:t>.</a:t>
            </a:r>
          </a:p>
          <a:p>
            <a:pPr algn="ctr"/>
            <a:r>
              <a:rPr lang="ar-MA" b="1" dirty="0" smtClean="0">
                <a:solidFill>
                  <a:schemeClr val="accent1">
                    <a:lumMod val="50000"/>
                  </a:schemeClr>
                </a:solidFill>
              </a:rPr>
              <a:t>بعد الانتهاء من عملية ضغط النفايات وعندما يصبح الارتفاع بعد عملية الضغط من 30-70 سم يوضع فوقها طبقة من نفايات الإنشاءات أو أتربة ويتم دكها على طبقة النفايات المضغوطة، وعلى هذه الطبقة توضع طبقة ثانية من النفايات بنفس الطريقة وهكذا حتى يصل ارتفاع الموقع 30-50م ويتقلص ارتفاع الموقع خلال 20 سنة إلى حوالي 30% من </a:t>
            </a:r>
            <a:r>
              <a:rPr lang="ar-MA" b="1" dirty="0" smtClean="0">
                <a:solidFill>
                  <a:schemeClr val="accent1">
                    <a:lumMod val="50000"/>
                  </a:schemeClr>
                </a:solidFill>
              </a:rPr>
              <a:t>الارتفاع</a:t>
            </a:r>
            <a:r>
              <a:rPr lang="ar-MA" dirty="0" smtClean="0"/>
              <a:t> </a:t>
            </a:r>
            <a:r>
              <a:rPr lang="ar-MA" b="1" dirty="0" smtClean="0">
                <a:solidFill>
                  <a:schemeClr val="accent1">
                    <a:lumMod val="50000"/>
                  </a:schemeClr>
                </a:solidFill>
              </a:rPr>
              <a:t>الأصلي</a:t>
            </a:r>
            <a:endParaRPr lang="fr-FR" b="1"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7"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7"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1000"/>
                                        <p:tgtEl>
                                          <p:spTgt spid="3">
                                            <p:txEl>
                                              <p:pRg st="3" end="3"/>
                                            </p:txEl>
                                          </p:spTgt>
                                        </p:tgtEl>
                                      </p:cBhvr>
                                    </p:animEffect>
                                    <p:anim calcmode="lin" valueType="num">
                                      <p:cBhvr>
                                        <p:cTn id="3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0"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MA" dirty="0" smtClean="0"/>
              <a:t>ومن أهم المزايا الايجابية لهذه الطريقة ما يلي</a:t>
            </a:r>
            <a:r>
              <a:rPr lang="fr-FR" dirty="0" smtClean="0"/>
              <a:t>:</a:t>
            </a:r>
            <a:endParaRPr lang="fr-FR" dirty="0"/>
          </a:p>
        </p:txBody>
      </p:sp>
      <p:sp>
        <p:nvSpPr>
          <p:cNvPr id="3" name="Espace réservé du contenu 2"/>
          <p:cNvSpPr>
            <a:spLocks noGrp="1"/>
          </p:cNvSpPr>
          <p:nvPr>
            <p:ph idx="1"/>
          </p:nvPr>
        </p:nvSpPr>
        <p:spPr/>
        <p:txBody>
          <a:bodyPr>
            <a:normAutofit fontScale="85000" lnSpcReduction="10000"/>
          </a:bodyPr>
          <a:lstStyle/>
          <a:p>
            <a:r>
              <a:rPr lang="fr-FR" b="1" dirty="0" smtClean="0">
                <a:solidFill>
                  <a:schemeClr val="accent1">
                    <a:lumMod val="50000"/>
                  </a:schemeClr>
                </a:solidFill>
                <a:effectLst>
                  <a:outerShdw blurRad="38100" dist="38100" dir="2700000" algn="tl">
                    <a:srgbClr val="000000">
                      <a:alpha val="43137"/>
                    </a:srgbClr>
                  </a:outerShdw>
                </a:effectLst>
              </a:rPr>
              <a:t>1- </a:t>
            </a:r>
            <a:r>
              <a:rPr lang="ar-MA" b="1" dirty="0" smtClean="0">
                <a:solidFill>
                  <a:schemeClr val="accent1">
                    <a:lumMod val="50000"/>
                  </a:schemeClr>
                </a:solidFill>
                <a:effectLst>
                  <a:outerShdw blurRad="38100" dist="38100" dir="2700000" algn="tl">
                    <a:srgbClr val="000000">
                      <a:alpha val="43137"/>
                    </a:srgbClr>
                  </a:outerShdw>
                </a:effectLst>
              </a:rPr>
              <a:t>قلة التكلفة الاقتصادية</a:t>
            </a:r>
            <a:r>
              <a:rPr lang="fr-FR" b="1" dirty="0" smtClean="0">
                <a:solidFill>
                  <a:schemeClr val="accent1">
                    <a:lumMod val="50000"/>
                  </a:schemeClr>
                </a:solidFill>
                <a:effectLst>
                  <a:outerShdw blurRad="38100" dist="38100" dir="2700000" algn="tl">
                    <a:srgbClr val="000000">
                      <a:alpha val="43137"/>
                    </a:srgbClr>
                  </a:outerShdw>
                </a:effectLst>
              </a:rPr>
              <a:t>.</a:t>
            </a:r>
          </a:p>
          <a:p>
            <a:r>
              <a:rPr lang="fr-FR" b="1" dirty="0" smtClean="0">
                <a:solidFill>
                  <a:schemeClr val="accent1">
                    <a:lumMod val="50000"/>
                  </a:schemeClr>
                </a:solidFill>
                <a:effectLst>
                  <a:outerShdw blurRad="38100" dist="38100" dir="2700000" algn="tl">
                    <a:srgbClr val="000000">
                      <a:alpha val="43137"/>
                    </a:srgbClr>
                  </a:outerShdw>
                </a:effectLst>
              </a:rPr>
              <a:t>2- </a:t>
            </a:r>
            <a:r>
              <a:rPr lang="ar-MA" b="1" dirty="0" smtClean="0">
                <a:solidFill>
                  <a:schemeClr val="accent1">
                    <a:lumMod val="50000"/>
                  </a:schemeClr>
                </a:solidFill>
                <a:effectLst>
                  <a:outerShdw blurRad="38100" dist="38100" dir="2700000" algn="tl">
                    <a:srgbClr val="000000">
                      <a:alpha val="43137"/>
                    </a:srgbClr>
                  </a:outerShdw>
                </a:effectLst>
              </a:rPr>
              <a:t>إمكانية استيعاب كميات هائلة من النفايات الصلبة</a:t>
            </a:r>
            <a:r>
              <a:rPr lang="fr-FR" b="1" dirty="0" smtClean="0">
                <a:solidFill>
                  <a:schemeClr val="accent1">
                    <a:lumMod val="50000"/>
                  </a:schemeClr>
                </a:solidFill>
                <a:effectLst>
                  <a:outerShdw blurRad="38100" dist="38100" dir="2700000" algn="tl">
                    <a:srgbClr val="000000">
                      <a:alpha val="43137"/>
                    </a:srgbClr>
                  </a:outerShdw>
                </a:effectLst>
              </a:rPr>
              <a:t>.</a:t>
            </a:r>
          </a:p>
          <a:p>
            <a:r>
              <a:rPr lang="fr-FR" b="1" dirty="0" smtClean="0">
                <a:solidFill>
                  <a:schemeClr val="accent1">
                    <a:lumMod val="50000"/>
                  </a:schemeClr>
                </a:solidFill>
                <a:effectLst>
                  <a:outerShdw blurRad="38100" dist="38100" dir="2700000" algn="tl">
                    <a:srgbClr val="000000">
                      <a:alpha val="43137"/>
                    </a:srgbClr>
                  </a:outerShdw>
                </a:effectLst>
              </a:rPr>
              <a:t>3- </a:t>
            </a:r>
            <a:r>
              <a:rPr lang="ar-MA" b="1" dirty="0" smtClean="0">
                <a:solidFill>
                  <a:schemeClr val="accent1">
                    <a:lumMod val="50000"/>
                  </a:schemeClr>
                </a:solidFill>
                <a:effectLst>
                  <a:outerShdw blurRad="38100" dist="38100" dir="2700000" algn="tl">
                    <a:srgbClr val="000000">
                      <a:alpha val="43137"/>
                    </a:srgbClr>
                  </a:outerShdw>
                </a:effectLst>
              </a:rPr>
              <a:t>سهولة تطبيق هذه الطريقة نظرا لأنها لا تحتاج إلى تقنية عالية</a:t>
            </a:r>
            <a:r>
              <a:rPr lang="fr-FR" b="1" dirty="0" smtClean="0">
                <a:solidFill>
                  <a:schemeClr val="accent1">
                    <a:lumMod val="50000"/>
                  </a:schemeClr>
                </a:solidFill>
                <a:effectLst>
                  <a:outerShdw blurRad="38100" dist="38100" dir="2700000" algn="tl">
                    <a:srgbClr val="000000">
                      <a:alpha val="43137"/>
                    </a:srgbClr>
                  </a:outerShdw>
                </a:effectLst>
              </a:rPr>
              <a:t>.</a:t>
            </a:r>
          </a:p>
          <a:p>
            <a:r>
              <a:rPr lang="fr-FR" b="1" dirty="0" smtClean="0">
                <a:solidFill>
                  <a:schemeClr val="accent1">
                    <a:lumMod val="50000"/>
                  </a:schemeClr>
                </a:solidFill>
                <a:effectLst>
                  <a:outerShdw blurRad="38100" dist="38100" dir="2700000" algn="tl">
                    <a:srgbClr val="000000">
                      <a:alpha val="43137"/>
                    </a:srgbClr>
                  </a:outerShdw>
                </a:effectLst>
              </a:rPr>
              <a:t>4- </a:t>
            </a:r>
            <a:r>
              <a:rPr lang="ar-MA" b="1" dirty="0" smtClean="0">
                <a:solidFill>
                  <a:schemeClr val="accent1">
                    <a:lumMod val="50000"/>
                  </a:schemeClr>
                </a:solidFill>
                <a:effectLst>
                  <a:outerShdw blurRad="38100" dist="38100" dir="2700000" algn="tl">
                    <a:srgbClr val="000000">
                      <a:alpha val="43137"/>
                    </a:srgbClr>
                  </a:outerShdw>
                </a:effectLst>
              </a:rPr>
              <a:t>تعد هذه الطريقة مكملة للطرائق الحديثة الأخرى (</a:t>
            </a:r>
            <a:r>
              <a:rPr lang="ar-MA" b="1" dirty="0" err="1" smtClean="0">
                <a:solidFill>
                  <a:schemeClr val="accent1">
                    <a:lumMod val="50000"/>
                  </a:schemeClr>
                </a:solidFill>
                <a:effectLst>
                  <a:outerShdw blurRad="38100" dist="38100" dir="2700000" algn="tl">
                    <a:srgbClr val="000000">
                      <a:alpha val="43137"/>
                    </a:srgbClr>
                  </a:outerShdw>
                </a:effectLst>
              </a:rPr>
              <a:t>الترميد</a:t>
            </a:r>
            <a:r>
              <a:rPr lang="ar-MA" b="1" dirty="0" smtClean="0">
                <a:solidFill>
                  <a:schemeClr val="accent1">
                    <a:lumMod val="50000"/>
                  </a:schemeClr>
                </a:solidFill>
                <a:effectLst>
                  <a:outerShdw blurRad="38100" dist="38100" dir="2700000" algn="tl">
                    <a:srgbClr val="000000">
                      <a:alpha val="43137"/>
                    </a:srgbClr>
                  </a:outerShdw>
                </a:effectLst>
              </a:rPr>
              <a:t>، التحلل البيولوجي) والتي ينتج عنها مواد غير قابلة للمعالجة والتي لا بد من التخلص منها</a:t>
            </a:r>
            <a:r>
              <a:rPr lang="fr-FR" b="1" dirty="0" smtClean="0">
                <a:solidFill>
                  <a:schemeClr val="accent1">
                    <a:lumMod val="50000"/>
                  </a:schemeClr>
                </a:solidFill>
                <a:effectLst>
                  <a:outerShdw blurRad="38100" dist="38100" dir="2700000" algn="tl">
                    <a:srgbClr val="000000">
                      <a:alpha val="43137"/>
                    </a:srgbClr>
                  </a:outerShdw>
                </a:effectLst>
              </a:rPr>
              <a:t>.</a:t>
            </a:r>
          </a:p>
          <a:p>
            <a:r>
              <a:rPr lang="fr-FR" b="1" dirty="0" smtClean="0">
                <a:solidFill>
                  <a:schemeClr val="accent1">
                    <a:lumMod val="50000"/>
                  </a:schemeClr>
                </a:solidFill>
                <a:effectLst>
                  <a:outerShdw blurRad="38100" dist="38100" dir="2700000" algn="tl">
                    <a:srgbClr val="000000">
                      <a:alpha val="43137"/>
                    </a:srgbClr>
                  </a:outerShdw>
                </a:effectLst>
              </a:rPr>
              <a:t>5- </a:t>
            </a:r>
            <a:r>
              <a:rPr lang="ar-MA" b="1" dirty="0" smtClean="0">
                <a:solidFill>
                  <a:schemeClr val="accent1">
                    <a:lumMod val="50000"/>
                  </a:schemeClr>
                </a:solidFill>
                <a:effectLst>
                  <a:outerShdw blurRad="38100" dist="38100" dir="2700000" algn="tl">
                    <a:srgbClr val="000000">
                      <a:alpha val="43137"/>
                    </a:srgbClr>
                  </a:outerShdw>
                </a:effectLst>
              </a:rPr>
              <a:t>إعادة زراعة المنطقة بالأشجار</a:t>
            </a:r>
            <a:r>
              <a:rPr lang="fr-FR" b="1" dirty="0" smtClean="0">
                <a:solidFill>
                  <a:schemeClr val="accent1">
                    <a:lumMod val="50000"/>
                  </a:schemeClr>
                </a:solidFill>
                <a:effectLst>
                  <a:outerShdw blurRad="38100" dist="38100" dir="2700000" algn="tl">
                    <a:srgbClr val="000000">
                      <a:alpha val="43137"/>
                    </a:srgbClr>
                  </a:outerShdw>
                </a:effectLst>
              </a:rPr>
              <a:t> .</a:t>
            </a:r>
          </a:p>
          <a:p>
            <a:r>
              <a:rPr lang="fr-FR" b="1" dirty="0" smtClean="0">
                <a:solidFill>
                  <a:schemeClr val="accent1">
                    <a:lumMod val="50000"/>
                  </a:schemeClr>
                </a:solidFill>
                <a:effectLst>
                  <a:outerShdw blurRad="38100" dist="38100" dir="2700000" algn="tl">
                    <a:srgbClr val="000000">
                      <a:alpha val="43137"/>
                    </a:srgbClr>
                  </a:outerShdw>
                </a:effectLst>
              </a:rPr>
              <a:t>6- </a:t>
            </a:r>
            <a:r>
              <a:rPr lang="ar-MA" b="1" dirty="0" smtClean="0">
                <a:solidFill>
                  <a:schemeClr val="accent1">
                    <a:lumMod val="50000"/>
                  </a:schemeClr>
                </a:solidFill>
                <a:effectLst>
                  <a:outerShdw blurRad="38100" dist="38100" dir="2700000" algn="tl">
                    <a:srgbClr val="000000">
                      <a:alpha val="43137"/>
                    </a:srgbClr>
                  </a:outerShdw>
                </a:effectLst>
              </a:rPr>
              <a:t>إمكانية الاستفادة من غاز الميثان في موقع الطمر</a:t>
            </a:r>
            <a:r>
              <a:rPr lang="fr-FR" b="1" dirty="0" smtClean="0">
                <a:solidFill>
                  <a:schemeClr val="accent1">
                    <a:lumMod val="50000"/>
                  </a:schemeClr>
                </a:solidFill>
                <a:effectLst>
                  <a:outerShdw blurRad="38100" dist="38100" dir="2700000" algn="tl">
                    <a:srgbClr val="000000">
                      <a:alpha val="43137"/>
                    </a:srgbClr>
                  </a:outerShdw>
                </a:effectLst>
              </a:rPr>
              <a:t> .</a:t>
            </a:r>
          </a:p>
          <a:p>
            <a:r>
              <a:rPr lang="fr-FR" b="1" dirty="0" smtClean="0">
                <a:solidFill>
                  <a:schemeClr val="accent1">
                    <a:lumMod val="50000"/>
                  </a:schemeClr>
                </a:solidFill>
                <a:effectLst>
                  <a:outerShdw blurRad="38100" dist="38100" dir="2700000" algn="tl">
                    <a:srgbClr val="000000">
                      <a:alpha val="43137"/>
                    </a:srgbClr>
                  </a:outerShdw>
                </a:effectLst>
              </a:rPr>
              <a:t>7- </a:t>
            </a:r>
            <a:r>
              <a:rPr lang="ar-MA" b="1" dirty="0" smtClean="0">
                <a:solidFill>
                  <a:schemeClr val="accent1">
                    <a:lumMod val="50000"/>
                  </a:schemeClr>
                </a:solidFill>
                <a:effectLst>
                  <a:outerShdw blurRad="38100" dist="38100" dir="2700000" algn="tl">
                    <a:srgbClr val="000000">
                      <a:alpha val="43137"/>
                    </a:srgbClr>
                  </a:outerShdw>
                </a:effectLst>
              </a:rPr>
              <a:t>تعد طريقة مناسبة جدا لدول تمتاز بمناخ شبه صحراوي حيث ترامي الأراضي الشبه صحراوية غير الصالحة للزراعة</a:t>
            </a:r>
            <a:r>
              <a:rPr lang="fr-FR" b="1" dirty="0" smtClean="0">
                <a:solidFill>
                  <a:schemeClr val="accent1">
                    <a:lumMod val="50000"/>
                  </a:schemeClr>
                </a:solidFill>
                <a:effectLst>
                  <a:outerShdw blurRad="38100" dist="38100" dir="2700000" algn="tl">
                    <a:srgbClr val="000000">
                      <a:alpha val="43137"/>
                    </a:srgbClr>
                  </a:outerShdw>
                </a:effectLst>
              </a:rPr>
              <a:t> </a:t>
            </a:r>
          </a:p>
          <a:p>
            <a:endParaRPr lang="fr-FR" b="1"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3">
                                            <p:txEl>
                                              <p:pRg st="0" end="0"/>
                                            </p:txEl>
                                          </p:spTgt>
                                        </p:tgtEl>
                                        <p:attrNameLst>
                                          <p:attrName>style.visibility</p:attrName>
                                        </p:attrNameLst>
                                      </p:cBhvr>
                                      <p:to>
                                        <p:strVal val="visible"/>
                                      </p:to>
                                    </p:set>
                                    <p:set>
                                      <p:cBhvr>
                                        <p:cTn id="16" dur="455" fill="hold">
                                          <p:stCondLst>
                                            <p:cond delay="0"/>
                                          </p:stCondLst>
                                        </p:cTn>
                                        <p:tgtEl>
                                          <p:spTgt spid="3">
                                            <p:txEl>
                                              <p:pRg st="0" end="0"/>
                                            </p:txEl>
                                          </p:spTgt>
                                        </p:tgtEl>
                                        <p:attrNameLst>
                                          <p:attrName>style.rotation</p:attrName>
                                        </p:attrNameLst>
                                      </p:cBhvr>
                                      <p:to>
                                        <p:strVal val="-45.0"/>
                                      </p:to>
                                    </p:set>
                                    <p:anim calcmode="lin" valueType="num">
                                      <p:cBhvr>
                                        <p:cTn id="17"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lt">
                                    <p:tmPct val="50000"/>
                                  </p:iterate>
                                  <p:childTnLst>
                                    <p:set>
                                      <p:cBhvr>
                                        <p:cTn id="24" dur="1" fill="hold">
                                          <p:stCondLst>
                                            <p:cond delay="0"/>
                                          </p:stCondLst>
                                        </p:cTn>
                                        <p:tgtEl>
                                          <p:spTgt spid="3">
                                            <p:txEl>
                                              <p:pRg st="1" end="1"/>
                                            </p:txEl>
                                          </p:spTgt>
                                        </p:tgtEl>
                                        <p:attrNameLst>
                                          <p:attrName>style.visibility</p:attrName>
                                        </p:attrNameLst>
                                      </p:cBhvr>
                                      <p:to>
                                        <p:strVal val="visible"/>
                                      </p:to>
                                    </p:set>
                                    <p:set>
                                      <p:cBhvr>
                                        <p:cTn id="25" dur="455" fill="hold">
                                          <p:stCondLst>
                                            <p:cond delay="0"/>
                                          </p:stCondLst>
                                        </p:cTn>
                                        <p:tgtEl>
                                          <p:spTgt spid="3">
                                            <p:txEl>
                                              <p:pRg st="1" end="1"/>
                                            </p:txEl>
                                          </p:spTgt>
                                        </p:tgtEl>
                                        <p:attrNameLst>
                                          <p:attrName>style.rotation</p:attrName>
                                        </p:attrNameLst>
                                      </p:cBhvr>
                                      <p:to>
                                        <p:strVal val="-45.0"/>
                                      </p:to>
                                    </p:set>
                                    <p:anim calcmode="lin" valueType="num">
                                      <p:cBhvr>
                                        <p:cTn id="26"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lt">
                                    <p:tmPct val="50000"/>
                                  </p:iterate>
                                  <p:childTnLst>
                                    <p:set>
                                      <p:cBhvr>
                                        <p:cTn id="33" dur="1" fill="hold">
                                          <p:stCondLst>
                                            <p:cond delay="0"/>
                                          </p:stCondLst>
                                        </p:cTn>
                                        <p:tgtEl>
                                          <p:spTgt spid="3">
                                            <p:txEl>
                                              <p:pRg st="2" end="2"/>
                                            </p:txEl>
                                          </p:spTgt>
                                        </p:tgtEl>
                                        <p:attrNameLst>
                                          <p:attrName>style.visibility</p:attrName>
                                        </p:attrNameLst>
                                      </p:cBhvr>
                                      <p:to>
                                        <p:strVal val="visible"/>
                                      </p:to>
                                    </p:set>
                                    <p:set>
                                      <p:cBhvr>
                                        <p:cTn id="34" dur="455" fill="hold">
                                          <p:stCondLst>
                                            <p:cond delay="0"/>
                                          </p:stCondLst>
                                        </p:cTn>
                                        <p:tgtEl>
                                          <p:spTgt spid="3">
                                            <p:txEl>
                                              <p:pRg st="2" end="2"/>
                                            </p:txEl>
                                          </p:spTgt>
                                        </p:tgtEl>
                                        <p:attrNameLst>
                                          <p:attrName>style.rotation</p:attrName>
                                        </p:attrNameLst>
                                      </p:cBhvr>
                                      <p:to>
                                        <p:strVal val="-45.0"/>
                                      </p:to>
                                    </p:set>
                                    <p:anim calcmode="lin" valueType="num">
                                      <p:cBhvr>
                                        <p:cTn id="35" dur="455" fill="hold">
                                          <p:stCondLst>
                                            <p:cond delay="455"/>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lt">
                                    <p:tmPct val="50000"/>
                                  </p:iterate>
                                  <p:childTnLst>
                                    <p:set>
                                      <p:cBhvr>
                                        <p:cTn id="42" dur="1" fill="hold">
                                          <p:stCondLst>
                                            <p:cond delay="0"/>
                                          </p:stCondLst>
                                        </p:cTn>
                                        <p:tgtEl>
                                          <p:spTgt spid="3">
                                            <p:txEl>
                                              <p:pRg st="3" end="3"/>
                                            </p:txEl>
                                          </p:spTgt>
                                        </p:tgtEl>
                                        <p:attrNameLst>
                                          <p:attrName>style.visibility</p:attrName>
                                        </p:attrNameLst>
                                      </p:cBhvr>
                                      <p:to>
                                        <p:strVal val="visible"/>
                                      </p:to>
                                    </p:set>
                                    <p:set>
                                      <p:cBhvr>
                                        <p:cTn id="43" dur="455" fill="hold">
                                          <p:stCondLst>
                                            <p:cond delay="0"/>
                                          </p:stCondLst>
                                        </p:cTn>
                                        <p:tgtEl>
                                          <p:spTgt spid="3">
                                            <p:txEl>
                                              <p:pRg st="3" end="3"/>
                                            </p:txEl>
                                          </p:spTgt>
                                        </p:tgtEl>
                                        <p:attrNameLst>
                                          <p:attrName>style.rotation</p:attrName>
                                        </p:attrNameLst>
                                      </p:cBhvr>
                                      <p:to>
                                        <p:strVal val="-45.0"/>
                                      </p:to>
                                    </p:set>
                                    <p:anim calcmode="lin" valueType="num">
                                      <p:cBhvr>
                                        <p:cTn id="44" dur="455" fill="hold">
                                          <p:stCondLst>
                                            <p:cond delay="455"/>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8" presetClass="entr" presetSubtype="0" accel="50000" fill="hold" grpId="0" nodeType="clickEffect">
                                  <p:stCondLst>
                                    <p:cond delay="0"/>
                                  </p:stCondLst>
                                  <p:iterate type="lt">
                                    <p:tmPct val="50000"/>
                                  </p:iterate>
                                  <p:childTnLst>
                                    <p:set>
                                      <p:cBhvr>
                                        <p:cTn id="51" dur="1" fill="hold">
                                          <p:stCondLst>
                                            <p:cond delay="0"/>
                                          </p:stCondLst>
                                        </p:cTn>
                                        <p:tgtEl>
                                          <p:spTgt spid="3">
                                            <p:txEl>
                                              <p:pRg st="4" end="4"/>
                                            </p:txEl>
                                          </p:spTgt>
                                        </p:tgtEl>
                                        <p:attrNameLst>
                                          <p:attrName>style.visibility</p:attrName>
                                        </p:attrNameLst>
                                      </p:cBhvr>
                                      <p:to>
                                        <p:strVal val="visible"/>
                                      </p:to>
                                    </p:set>
                                    <p:set>
                                      <p:cBhvr>
                                        <p:cTn id="52" dur="455" fill="hold">
                                          <p:stCondLst>
                                            <p:cond delay="0"/>
                                          </p:stCondLst>
                                        </p:cTn>
                                        <p:tgtEl>
                                          <p:spTgt spid="3">
                                            <p:txEl>
                                              <p:pRg st="4" end="4"/>
                                            </p:txEl>
                                          </p:spTgt>
                                        </p:tgtEl>
                                        <p:attrNameLst>
                                          <p:attrName>style.rotation</p:attrName>
                                        </p:attrNameLst>
                                      </p:cBhvr>
                                      <p:to>
                                        <p:strVal val="-45.0"/>
                                      </p:to>
                                    </p:set>
                                    <p:anim calcmode="lin" valueType="num">
                                      <p:cBhvr>
                                        <p:cTn id="53" dur="455" fill="hold">
                                          <p:stCondLst>
                                            <p:cond delay="455"/>
                                          </p:stCondLst>
                                        </p:cTn>
                                        <p:tgtEl>
                                          <p:spTgt spid="3">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54" dur="455" fill="hold">
                                          <p:stCondLst>
                                            <p:cond delay="0"/>
                                          </p:stCondLst>
                                        </p:cTn>
                                        <p:tgtEl>
                                          <p:spTgt spid="3">
                                            <p:txEl>
                                              <p:pRg st="4" end="4"/>
                                            </p:txEl>
                                          </p:spTgt>
                                        </p:tgtEl>
                                        <p:attrNameLst>
                                          <p:attrName>ppt_y</p:attrName>
                                        </p:attrNameLst>
                                      </p:cBhvr>
                                      <p:tavLst>
                                        <p:tav tm="0">
                                          <p:val>
                                            <p:strVal val="#ppt_y-1"/>
                                          </p:val>
                                        </p:tav>
                                        <p:tav tm="100000">
                                          <p:val>
                                            <p:strVal val="#ppt_y-(0.354*#ppt_w-0.172*#ppt_h)"/>
                                          </p:val>
                                        </p:tav>
                                      </p:tavLst>
                                    </p:anim>
                                    <p:anim calcmode="lin" valueType="num">
                                      <p:cBhvr>
                                        <p:cTn id="55" dur="156" decel="50000" autoRev="1" fill="hold">
                                          <p:stCondLst>
                                            <p:cond delay="455"/>
                                          </p:stCondLst>
                                        </p:cTn>
                                        <p:tgtEl>
                                          <p:spTgt spid="3">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56" dur="136" fill="hold">
                                          <p:stCondLst>
                                            <p:cond delay="864"/>
                                          </p:stCondLst>
                                        </p:cTn>
                                        <p:tgtEl>
                                          <p:spTgt spid="3">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8" presetClass="entr" presetSubtype="0" accel="50000" fill="hold" grpId="0" nodeType="clickEffect">
                                  <p:stCondLst>
                                    <p:cond delay="0"/>
                                  </p:stCondLst>
                                  <p:iterate type="lt">
                                    <p:tmPct val="50000"/>
                                  </p:iterate>
                                  <p:childTnLst>
                                    <p:set>
                                      <p:cBhvr>
                                        <p:cTn id="60" dur="1" fill="hold">
                                          <p:stCondLst>
                                            <p:cond delay="0"/>
                                          </p:stCondLst>
                                        </p:cTn>
                                        <p:tgtEl>
                                          <p:spTgt spid="3">
                                            <p:txEl>
                                              <p:pRg st="5" end="5"/>
                                            </p:txEl>
                                          </p:spTgt>
                                        </p:tgtEl>
                                        <p:attrNameLst>
                                          <p:attrName>style.visibility</p:attrName>
                                        </p:attrNameLst>
                                      </p:cBhvr>
                                      <p:to>
                                        <p:strVal val="visible"/>
                                      </p:to>
                                    </p:set>
                                    <p:set>
                                      <p:cBhvr>
                                        <p:cTn id="61" dur="455" fill="hold">
                                          <p:stCondLst>
                                            <p:cond delay="0"/>
                                          </p:stCondLst>
                                        </p:cTn>
                                        <p:tgtEl>
                                          <p:spTgt spid="3">
                                            <p:txEl>
                                              <p:pRg st="5" end="5"/>
                                            </p:txEl>
                                          </p:spTgt>
                                        </p:tgtEl>
                                        <p:attrNameLst>
                                          <p:attrName>style.rotation</p:attrName>
                                        </p:attrNameLst>
                                      </p:cBhvr>
                                      <p:to>
                                        <p:strVal val="-45.0"/>
                                      </p:to>
                                    </p:set>
                                    <p:anim calcmode="lin" valueType="num">
                                      <p:cBhvr>
                                        <p:cTn id="62" dur="455" fill="hold">
                                          <p:stCondLst>
                                            <p:cond delay="455"/>
                                          </p:stCondLst>
                                        </p:cTn>
                                        <p:tgtEl>
                                          <p:spTgt spid="3">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63" dur="455" fill="hold">
                                          <p:stCondLst>
                                            <p:cond delay="0"/>
                                          </p:stCondLst>
                                        </p:cTn>
                                        <p:tgtEl>
                                          <p:spTgt spid="3">
                                            <p:txEl>
                                              <p:pRg st="5" end="5"/>
                                            </p:txEl>
                                          </p:spTgt>
                                        </p:tgtEl>
                                        <p:attrNameLst>
                                          <p:attrName>ppt_y</p:attrName>
                                        </p:attrNameLst>
                                      </p:cBhvr>
                                      <p:tavLst>
                                        <p:tav tm="0">
                                          <p:val>
                                            <p:strVal val="#ppt_y-1"/>
                                          </p:val>
                                        </p:tav>
                                        <p:tav tm="100000">
                                          <p:val>
                                            <p:strVal val="#ppt_y-(0.354*#ppt_w-0.172*#ppt_h)"/>
                                          </p:val>
                                        </p:tav>
                                      </p:tavLst>
                                    </p:anim>
                                    <p:anim calcmode="lin" valueType="num">
                                      <p:cBhvr>
                                        <p:cTn id="64" dur="156" decel="50000" autoRev="1" fill="hold">
                                          <p:stCondLst>
                                            <p:cond delay="455"/>
                                          </p:stCondLst>
                                        </p:cTn>
                                        <p:tgtEl>
                                          <p:spTgt spid="3">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65" dur="136" fill="hold">
                                          <p:stCondLst>
                                            <p:cond delay="864"/>
                                          </p:stCondLst>
                                        </p:cTn>
                                        <p:tgtEl>
                                          <p:spTgt spid="3">
                                            <p:txEl>
                                              <p:pRg st="5" end="5"/>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38" presetClass="entr" presetSubtype="0" accel="50000" fill="hold" grpId="0" nodeType="clickEffect">
                                  <p:stCondLst>
                                    <p:cond delay="0"/>
                                  </p:stCondLst>
                                  <p:iterate type="lt">
                                    <p:tmPct val="50000"/>
                                  </p:iterate>
                                  <p:childTnLst>
                                    <p:set>
                                      <p:cBhvr>
                                        <p:cTn id="69" dur="1" fill="hold">
                                          <p:stCondLst>
                                            <p:cond delay="0"/>
                                          </p:stCondLst>
                                        </p:cTn>
                                        <p:tgtEl>
                                          <p:spTgt spid="3">
                                            <p:txEl>
                                              <p:pRg st="6" end="6"/>
                                            </p:txEl>
                                          </p:spTgt>
                                        </p:tgtEl>
                                        <p:attrNameLst>
                                          <p:attrName>style.visibility</p:attrName>
                                        </p:attrNameLst>
                                      </p:cBhvr>
                                      <p:to>
                                        <p:strVal val="visible"/>
                                      </p:to>
                                    </p:set>
                                    <p:set>
                                      <p:cBhvr>
                                        <p:cTn id="70" dur="455" fill="hold">
                                          <p:stCondLst>
                                            <p:cond delay="0"/>
                                          </p:stCondLst>
                                        </p:cTn>
                                        <p:tgtEl>
                                          <p:spTgt spid="3">
                                            <p:txEl>
                                              <p:pRg st="6" end="6"/>
                                            </p:txEl>
                                          </p:spTgt>
                                        </p:tgtEl>
                                        <p:attrNameLst>
                                          <p:attrName>style.rotation</p:attrName>
                                        </p:attrNameLst>
                                      </p:cBhvr>
                                      <p:to>
                                        <p:strVal val="-45.0"/>
                                      </p:to>
                                    </p:set>
                                    <p:anim calcmode="lin" valueType="num">
                                      <p:cBhvr>
                                        <p:cTn id="71" dur="455" fill="hold">
                                          <p:stCondLst>
                                            <p:cond delay="455"/>
                                          </p:stCondLst>
                                        </p:cTn>
                                        <p:tgtEl>
                                          <p:spTgt spid="3">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72" dur="455" fill="hold">
                                          <p:stCondLst>
                                            <p:cond delay="0"/>
                                          </p:stCondLst>
                                        </p:cTn>
                                        <p:tgtEl>
                                          <p:spTgt spid="3">
                                            <p:txEl>
                                              <p:pRg st="6" end="6"/>
                                            </p:txEl>
                                          </p:spTgt>
                                        </p:tgtEl>
                                        <p:attrNameLst>
                                          <p:attrName>ppt_y</p:attrName>
                                        </p:attrNameLst>
                                      </p:cBhvr>
                                      <p:tavLst>
                                        <p:tav tm="0">
                                          <p:val>
                                            <p:strVal val="#ppt_y-1"/>
                                          </p:val>
                                        </p:tav>
                                        <p:tav tm="100000">
                                          <p:val>
                                            <p:strVal val="#ppt_y-(0.354*#ppt_w-0.172*#ppt_h)"/>
                                          </p:val>
                                        </p:tav>
                                      </p:tavLst>
                                    </p:anim>
                                    <p:anim calcmode="lin" valueType="num">
                                      <p:cBhvr>
                                        <p:cTn id="73" dur="156" decel="50000" autoRev="1" fill="hold">
                                          <p:stCondLst>
                                            <p:cond delay="455"/>
                                          </p:stCondLst>
                                        </p:cTn>
                                        <p:tgtEl>
                                          <p:spTgt spid="3">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74" dur="136" fill="hold">
                                          <p:stCondLst>
                                            <p:cond delay="864"/>
                                          </p:stCondLst>
                                        </p:cTn>
                                        <p:tgtEl>
                                          <p:spTgt spid="3">
                                            <p:txEl>
                                              <p:pRg st="6" end="6"/>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sz="3600" b="1" dirty="0" smtClean="0">
                <a:solidFill>
                  <a:schemeClr val="accent1">
                    <a:lumMod val="50000"/>
                  </a:schemeClr>
                </a:solidFill>
                <a:effectLst>
                  <a:outerShdw blurRad="38100" dist="38100" dir="2700000" algn="tl">
                    <a:srgbClr val="000000">
                      <a:alpha val="43137"/>
                    </a:srgbClr>
                  </a:outerShdw>
                </a:effectLst>
              </a:rPr>
              <a:t>وفي المقابل توجد بعض السلبيات لهذه الطريقة والتي يمكن تجنبها أو تقليلها إلى الحد الأدنى عند تطبيق طريقة الطمر حسب المواصفات العلمية واختيار الموقع المناسب بعد دراسة الآثار البيئية المحتملة، ومن أبرز تلك السلبيات ما يلي</a:t>
            </a:r>
            <a:r>
              <a:rPr lang="fr-FR" sz="3600" b="1" dirty="0" smtClean="0">
                <a:solidFill>
                  <a:schemeClr val="accent1">
                    <a:lumMod val="50000"/>
                  </a:schemeClr>
                </a:solidFill>
                <a:effectLst>
                  <a:outerShdw blurRad="38100" dist="38100" dir="2700000" algn="tl">
                    <a:srgbClr val="000000">
                      <a:alpha val="43137"/>
                    </a:srgbClr>
                  </a:outerShdw>
                </a:effectLst>
              </a:rPr>
              <a:t>:</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ar-MA" b="1" dirty="0" smtClean="0">
                <a:solidFill>
                  <a:schemeClr val="accent1">
                    <a:lumMod val="50000"/>
                  </a:schemeClr>
                </a:solidFill>
                <a:effectLst>
                  <a:outerShdw blurRad="38100" dist="38100" dir="2700000" algn="tl">
                    <a:srgbClr val="000000">
                      <a:alpha val="43137"/>
                    </a:srgbClr>
                  </a:outerShdw>
                </a:effectLst>
              </a:rPr>
              <a:t>تسرب الغازات الملوثة للهواء وإمكانية حدوث فجوات في مواضع الطمر ومن أهم الملوثات الهوائية الناتجة عن أماكن طمر النفايات الصلبة هي الغازات مثل غاز الميثان</a:t>
            </a:r>
            <a:r>
              <a:rPr lang="fr-FR" b="1" dirty="0" smtClean="0">
                <a:solidFill>
                  <a:schemeClr val="accent1">
                    <a:lumMod val="50000"/>
                  </a:schemeClr>
                </a:solidFill>
                <a:effectLst>
                  <a:outerShdw blurRad="38100" dist="38100" dir="2700000" algn="tl">
                    <a:srgbClr val="000000">
                      <a:alpha val="43137"/>
                    </a:srgbClr>
                  </a:outerShdw>
                </a:effectLst>
              </a:rPr>
              <a:t> (CH4)</a:t>
            </a:r>
            <a:r>
              <a:rPr lang="ar-MA" b="1" dirty="0" smtClean="0">
                <a:solidFill>
                  <a:schemeClr val="accent1">
                    <a:lumMod val="50000"/>
                  </a:schemeClr>
                </a:solidFill>
                <a:effectLst>
                  <a:outerShdw blurRad="38100" dist="38100" dir="2700000" algn="tl">
                    <a:srgbClr val="000000">
                      <a:alpha val="43137"/>
                    </a:srgbClr>
                  </a:outerShdw>
                </a:effectLst>
              </a:rPr>
              <a:t>، وغاز ثاني أكسيد الكربون، والغبار الذي يمكن أن يحمل المواد الكيماوية السامة خصوصا عند هبوب الرياح القوية إلى مسافات بعيدة، وكنتيجة لعمليات ضغط النفايات الصلبة تصبح هذه المواقع فقيرة بالأكسجين، لذا تقوم الكائنات الحية الدقيقة الهوائية أولا باستهلاك الأكسجين الموجود في مكان الطمر خلال الأسبوع الأول تقريبا ثم تتحول عمليات التحلل الهوائية إلى عمليات تحلل لا هوائية(التخمر) ينتج عنها غاز الميثان وغيرها من الغازات</a:t>
            </a:r>
            <a:r>
              <a:rPr lang="fr-FR" b="1" dirty="0" smtClean="0">
                <a:solidFill>
                  <a:schemeClr val="accent1">
                    <a:lumMod val="50000"/>
                  </a:schemeClr>
                </a:solidFill>
                <a:effectLst>
                  <a:outerShdw blurRad="38100" dist="38100" dir="2700000" algn="tl">
                    <a:srgbClr val="000000">
                      <a:alpha val="43137"/>
                    </a:srgbClr>
                  </a:outerShdw>
                </a:effectLst>
              </a:rPr>
              <a:t>.</a:t>
            </a:r>
          </a:p>
          <a:p>
            <a:r>
              <a:rPr lang="ar-MA" b="1" dirty="0" smtClean="0">
                <a:solidFill>
                  <a:schemeClr val="accent1">
                    <a:lumMod val="50000"/>
                  </a:schemeClr>
                </a:solidFill>
                <a:effectLst>
                  <a:outerShdw blurRad="38100" dist="38100" dir="2700000" algn="tl">
                    <a:srgbClr val="000000">
                      <a:alpha val="43137"/>
                    </a:srgbClr>
                  </a:outerShdw>
                </a:effectLst>
              </a:rPr>
              <a:t>تختلف كمية الغازات الناتجة حسب نوعية وكمية النفايات الصلبة وعموما ينتج الطن الواحد من النفايات الصلبة المنزلية ما يعادل 130 مترا مكعبا من الغازات</a:t>
            </a:r>
            <a:endParaRPr lang="fr-FR" b="1"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anim calcmode="lin" valueType="num">
                                      <p:cBhvr>
                                        <p:cTn id="16"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b="1" dirty="0" err="1" smtClean="0">
                <a:solidFill>
                  <a:schemeClr val="accent1">
                    <a:lumMod val="50000"/>
                  </a:schemeClr>
                </a:solidFill>
                <a:effectLst>
                  <a:outerShdw blurRad="38100" dist="38100" dir="2700000" algn="tl">
                    <a:srgbClr val="000000">
                      <a:alpha val="43137"/>
                    </a:srgbClr>
                  </a:outerShdw>
                </a:effectLst>
              </a:rPr>
              <a:t>إحتمالية</a:t>
            </a:r>
            <a:r>
              <a:rPr lang="ar-MA" b="1" dirty="0" smtClean="0">
                <a:solidFill>
                  <a:schemeClr val="accent1">
                    <a:lumMod val="50000"/>
                  </a:schemeClr>
                </a:solidFill>
                <a:effectLst>
                  <a:outerShdw blurRad="38100" dist="38100" dir="2700000" algn="tl">
                    <a:srgbClr val="000000">
                      <a:alpha val="43137"/>
                    </a:srgbClr>
                  </a:outerShdw>
                </a:effectLst>
              </a:rPr>
              <a:t> تلوث المياه الجوفية والسطحية بالمياه </a:t>
            </a:r>
            <a:r>
              <a:rPr lang="ar-MA" b="1" dirty="0" err="1" smtClean="0">
                <a:solidFill>
                  <a:schemeClr val="accent1">
                    <a:lumMod val="50000"/>
                  </a:schemeClr>
                </a:solidFill>
                <a:effectLst>
                  <a:outerShdw blurRad="38100" dist="38100" dir="2700000" algn="tl">
                    <a:srgbClr val="000000">
                      <a:alpha val="43137"/>
                    </a:srgbClr>
                  </a:outerShdw>
                </a:effectLst>
              </a:rPr>
              <a:t>العادمة</a:t>
            </a:r>
            <a:r>
              <a:rPr lang="ar-MA" b="1" dirty="0" smtClean="0">
                <a:solidFill>
                  <a:schemeClr val="accent1">
                    <a:lumMod val="50000"/>
                  </a:schemeClr>
                </a:solidFill>
                <a:effectLst>
                  <a:outerShdw blurRad="38100" dist="38100" dir="2700000" algn="tl">
                    <a:srgbClr val="000000">
                      <a:alpha val="43137"/>
                    </a:srgbClr>
                  </a:outerShdw>
                </a:effectLst>
              </a:rPr>
              <a:t> الناتجة عن أماكن طمر النفايات، وهي عبارة عن مياه </a:t>
            </a:r>
            <a:r>
              <a:rPr lang="ar-MA" b="1" dirty="0" err="1" smtClean="0">
                <a:solidFill>
                  <a:schemeClr val="accent1">
                    <a:lumMod val="50000"/>
                  </a:schemeClr>
                </a:solidFill>
                <a:effectLst>
                  <a:outerShdw blurRad="38100" dist="38100" dir="2700000" algn="tl">
                    <a:srgbClr val="000000">
                      <a:alpha val="43137"/>
                    </a:srgbClr>
                  </a:outerShdw>
                </a:effectLst>
              </a:rPr>
              <a:t>عادمة</a:t>
            </a:r>
            <a:r>
              <a:rPr lang="ar-MA" b="1" dirty="0" smtClean="0">
                <a:solidFill>
                  <a:schemeClr val="accent1">
                    <a:lumMod val="50000"/>
                  </a:schemeClr>
                </a:solidFill>
                <a:effectLst>
                  <a:outerShdw blurRad="38100" dist="38100" dir="2700000" algn="tl">
                    <a:srgbClr val="000000">
                      <a:alpha val="43137"/>
                    </a:srgbClr>
                  </a:outerShdw>
                </a:effectLst>
              </a:rPr>
              <a:t> ذات تركيزات عالية من الملوثات العضوية وغير العضوية الناتجة عن تحلل المواد العضوية الموجودة في النفايات وترشيحها عبر مياه </a:t>
            </a:r>
            <a:r>
              <a:rPr lang="ar-MA" b="1" dirty="0" err="1" smtClean="0">
                <a:solidFill>
                  <a:schemeClr val="accent1">
                    <a:lumMod val="50000"/>
                  </a:schemeClr>
                </a:solidFill>
                <a:effectLst>
                  <a:outerShdw blurRad="38100" dist="38100" dir="2700000" algn="tl">
                    <a:srgbClr val="000000">
                      <a:alpha val="43137"/>
                    </a:srgbClr>
                  </a:outerShdw>
                </a:effectLst>
              </a:rPr>
              <a:t>الأمطارعن</a:t>
            </a:r>
            <a:r>
              <a:rPr lang="ar-MA" b="1" dirty="0" smtClean="0">
                <a:solidFill>
                  <a:schemeClr val="accent1">
                    <a:lumMod val="50000"/>
                  </a:schemeClr>
                </a:solidFill>
                <a:effectLst>
                  <a:outerShdw blurRad="38100" dist="38100" dir="2700000" algn="tl">
                    <a:srgbClr val="000000">
                      <a:alpha val="43137"/>
                    </a:srgbClr>
                  </a:outerShdw>
                </a:effectLst>
              </a:rPr>
              <a:t> </a:t>
            </a:r>
            <a:r>
              <a:rPr lang="ar-MA" b="1" dirty="0" smtClean="0">
                <a:solidFill>
                  <a:schemeClr val="accent1">
                    <a:lumMod val="50000"/>
                  </a:schemeClr>
                </a:solidFill>
                <a:effectLst>
                  <a:outerShdw blurRad="38100" dist="38100" dir="2700000" algn="tl">
                    <a:srgbClr val="000000">
                      <a:alpha val="43137"/>
                    </a:srgbClr>
                  </a:outerShdw>
                </a:effectLst>
              </a:rPr>
              <a:t>شبكة المعلومات البيئية </a:t>
            </a:r>
            <a:r>
              <a:rPr lang="ar-MA" b="1" dirty="0" smtClean="0">
                <a:solidFill>
                  <a:schemeClr val="accent1">
                    <a:lumMod val="50000"/>
                  </a:schemeClr>
                </a:solidFill>
                <a:effectLst>
                  <a:outerShdw blurRad="38100" dist="38100" dir="2700000" algn="tl">
                    <a:srgbClr val="000000">
                      <a:alpha val="43137"/>
                    </a:srgbClr>
                  </a:outerShdw>
                </a:effectLst>
              </a:rPr>
              <a:t>بتصرف</a:t>
            </a:r>
            <a:endParaRPr lang="fr-FR" b="1"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2 </a:t>
            </a:r>
            <a:r>
              <a:rPr lang="ar-MA" dirty="0" smtClean="0"/>
              <a:t>ـ تأثيرات النفايات المنزلية</a:t>
            </a:r>
            <a:r>
              <a:rPr lang="fr-FR" dirty="0" smtClean="0"/>
              <a:t>:</a:t>
            </a:r>
            <a:br>
              <a:rPr lang="fr-FR" dirty="0" smtClean="0"/>
            </a:br>
            <a:endParaRPr lang="fr-FR" dirty="0"/>
          </a:p>
        </p:txBody>
      </p:sp>
      <p:sp>
        <p:nvSpPr>
          <p:cNvPr id="3" name="Espace réservé du contenu 2"/>
          <p:cNvSpPr>
            <a:spLocks noGrp="1"/>
          </p:cNvSpPr>
          <p:nvPr>
            <p:ph idx="1"/>
          </p:nvPr>
        </p:nvSpPr>
        <p:spPr/>
        <p:txBody>
          <a:bodyPr>
            <a:normAutofit fontScale="77500" lnSpcReduction="20000"/>
          </a:bodyPr>
          <a:lstStyle/>
          <a:p>
            <a:pPr algn="r"/>
            <a:r>
              <a:rPr lang="fr-FR" b="1" dirty="0" smtClean="0">
                <a:solidFill>
                  <a:schemeClr val="accent1">
                    <a:lumMod val="50000"/>
                  </a:schemeClr>
                </a:solidFill>
                <a:effectLst>
                  <a:outerShdw blurRad="38100" dist="38100" dir="2700000" algn="tl">
                    <a:srgbClr val="000000">
                      <a:alpha val="43137"/>
                    </a:srgbClr>
                  </a:outerShdw>
                </a:effectLst>
              </a:rPr>
              <a:t>2 </a:t>
            </a:r>
            <a:r>
              <a:rPr lang="ar-MA" b="1" dirty="0" smtClean="0">
                <a:solidFill>
                  <a:schemeClr val="accent1">
                    <a:lumMod val="50000"/>
                  </a:schemeClr>
                </a:solidFill>
                <a:effectLst>
                  <a:outerShdw blurRad="38100" dist="38100" dir="2700000" algn="tl">
                    <a:srgbClr val="000000">
                      <a:alpha val="43137"/>
                    </a:srgbClr>
                  </a:outerShdw>
                </a:effectLst>
              </a:rPr>
              <a:t>ـ 1 </a:t>
            </a:r>
            <a:r>
              <a:rPr lang="ar-MA" b="1" dirty="0" err="1" smtClean="0">
                <a:solidFill>
                  <a:schemeClr val="accent1">
                    <a:lumMod val="50000"/>
                  </a:schemeClr>
                </a:solidFill>
                <a:effectLst>
                  <a:outerShdw blurRad="38100" dist="38100" dir="2700000" algn="tl">
                    <a:srgbClr val="000000">
                      <a:alpha val="43137"/>
                    </a:srgbClr>
                  </a:outerShdw>
                </a:effectLst>
              </a:rPr>
              <a:t>ـ</a:t>
            </a:r>
            <a:r>
              <a:rPr lang="ar-MA" b="1" dirty="0" smtClean="0">
                <a:solidFill>
                  <a:schemeClr val="accent1">
                    <a:lumMod val="50000"/>
                  </a:schemeClr>
                </a:solidFill>
                <a:effectLst>
                  <a:outerShdw blurRad="38100" dist="38100" dir="2700000" algn="tl">
                    <a:srgbClr val="000000">
                      <a:alpha val="43137"/>
                    </a:srgbClr>
                  </a:outerShdw>
                </a:effectLst>
              </a:rPr>
              <a:t> التأثير على </a:t>
            </a:r>
            <a:r>
              <a:rPr lang="ar-MA" b="1" dirty="0" smtClean="0">
                <a:solidFill>
                  <a:schemeClr val="accent1">
                    <a:lumMod val="50000"/>
                  </a:schemeClr>
                </a:solidFill>
                <a:effectLst>
                  <a:outerShdw blurRad="38100" dist="38100" dir="2700000" algn="tl">
                    <a:srgbClr val="000000">
                      <a:alpha val="43137"/>
                    </a:srgbClr>
                  </a:outerShdw>
                </a:effectLst>
              </a:rPr>
              <a:t>البيئة</a:t>
            </a:r>
            <a:r>
              <a:rPr lang="fr-FR" b="1" dirty="0" smtClean="0">
                <a:solidFill>
                  <a:schemeClr val="accent1">
                    <a:lumMod val="50000"/>
                  </a:schemeClr>
                </a:solidFill>
                <a:effectLst>
                  <a:outerShdw blurRad="38100" dist="38100" dir="2700000" algn="tl">
                    <a:srgbClr val="000000">
                      <a:alpha val="43137"/>
                    </a:srgbClr>
                  </a:outerShdw>
                </a:effectLst>
              </a:rPr>
              <a:t>:</a:t>
            </a:r>
          </a:p>
          <a:p>
            <a:r>
              <a:rPr lang="ar-MA" b="1" dirty="0" smtClean="0">
                <a:solidFill>
                  <a:schemeClr val="accent3">
                    <a:lumMod val="50000"/>
                  </a:schemeClr>
                </a:solidFill>
              </a:rPr>
              <a:t>ـ ينتج عن احتراق النفايات المنزلية في المطارح غير المراقبة غازات سامة نتيجة احتواءها على عدة عناصر كيميائية</a:t>
            </a:r>
            <a:r>
              <a:rPr lang="fr-FR" b="1" dirty="0" smtClean="0">
                <a:solidFill>
                  <a:schemeClr val="accent3">
                    <a:lumMod val="50000"/>
                  </a:schemeClr>
                </a:solidFill>
              </a:rPr>
              <a:t>:</a:t>
            </a:r>
          </a:p>
          <a:p>
            <a:r>
              <a:rPr lang="ar-MA" b="1" dirty="0" smtClean="0">
                <a:solidFill>
                  <a:schemeClr val="accent3">
                    <a:lumMod val="50000"/>
                  </a:schemeClr>
                </a:solidFill>
              </a:rPr>
              <a:t>عواقبها</a:t>
            </a:r>
            <a:r>
              <a:rPr lang="fr-FR" b="1" dirty="0" smtClean="0">
                <a:solidFill>
                  <a:schemeClr val="accent3">
                    <a:lumMod val="50000"/>
                  </a:schemeClr>
                </a:solidFill>
              </a:rPr>
              <a:t>	</a:t>
            </a:r>
          </a:p>
          <a:p>
            <a:r>
              <a:rPr lang="ar-MA" b="1" dirty="0" smtClean="0">
                <a:solidFill>
                  <a:schemeClr val="accent3">
                    <a:lumMod val="50000"/>
                  </a:schemeClr>
                </a:solidFill>
              </a:rPr>
              <a:t>الغازات الناتجة عن الاحتراق</a:t>
            </a:r>
            <a:r>
              <a:rPr lang="fr-FR" b="1" dirty="0" smtClean="0">
                <a:solidFill>
                  <a:schemeClr val="accent3">
                    <a:lumMod val="50000"/>
                  </a:schemeClr>
                </a:solidFill>
              </a:rPr>
              <a:t>	</a:t>
            </a:r>
          </a:p>
          <a:p>
            <a:r>
              <a:rPr lang="ar-MA" b="1" dirty="0" smtClean="0">
                <a:solidFill>
                  <a:schemeClr val="accent3">
                    <a:lumMod val="50000"/>
                  </a:schemeClr>
                </a:solidFill>
              </a:rPr>
              <a:t>العناصر الكيميائية</a:t>
            </a:r>
            <a:endParaRPr lang="fr-FR" b="1" dirty="0" smtClean="0">
              <a:solidFill>
                <a:schemeClr val="accent3">
                  <a:lumMod val="50000"/>
                </a:schemeClr>
              </a:solidFill>
            </a:endParaRPr>
          </a:p>
          <a:p>
            <a:r>
              <a:rPr lang="ar-MA" b="1" dirty="0" smtClean="0">
                <a:solidFill>
                  <a:schemeClr val="accent3">
                    <a:lumMod val="50000"/>
                  </a:schemeClr>
                </a:solidFill>
              </a:rPr>
              <a:t>احتباس حراري</a:t>
            </a:r>
            <a:r>
              <a:rPr lang="fr-FR" b="1" dirty="0" smtClean="0">
                <a:solidFill>
                  <a:schemeClr val="accent3">
                    <a:lumMod val="50000"/>
                  </a:schemeClr>
                </a:solidFill>
              </a:rPr>
              <a:t>	</a:t>
            </a:r>
            <a:r>
              <a:rPr lang="ar-MA" b="1" dirty="0" err="1" smtClean="0">
                <a:solidFill>
                  <a:schemeClr val="accent3">
                    <a:lumMod val="50000"/>
                  </a:schemeClr>
                </a:solidFill>
              </a:rPr>
              <a:t>اكسيد</a:t>
            </a:r>
            <a:r>
              <a:rPr lang="ar-MA" b="1" dirty="0" smtClean="0">
                <a:solidFill>
                  <a:schemeClr val="accent3">
                    <a:lumMod val="50000"/>
                  </a:schemeClr>
                </a:solidFill>
              </a:rPr>
              <a:t> الكربون</a:t>
            </a:r>
            <a:r>
              <a:rPr lang="fr-FR" b="1" dirty="0" smtClean="0">
                <a:solidFill>
                  <a:schemeClr val="accent3">
                    <a:lumMod val="50000"/>
                  </a:schemeClr>
                </a:solidFill>
              </a:rPr>
              <a:t>	</a:t>
            </a:r>
            <a:r>
              <a:rPr lang="ar-MA" b="1" dirty="0" smtClean="0">
                <a:solidFill>
                  <a:schemeClr val="accent3">
                    <a:lumMod val="50000"/>
                  </a:schemeClr>
                </a:solidFill>
              </a:rPr>
              <a:t>الكربون</a:t>
            </a:r>
            <a:endParaRPr lang="fr-FR" b="1" dirty="0" smtClean="0">
              <a:solidFill>
                <a:schemeClr val="accent3">
                  <a:lumMod val="50000"/>
                </a:schemeClr>
              </a:solidFill>
            </a:endParaRPr>
          </a:p>
          <a:p>
            <a:r>
              <a:rPr lang="ar-MA" b="1" dirty="0" smtClean="0">
                <a:solidFill>
                  <a:schemeClr val="accent3">
                    <a:lumMod val="50000"/>
                  </a:schemeClr>
                </a:solidFill>
              </a:rPr>
              <a:t>احتباس حراري </a:t>
            </a:r>
            <a:r>
              <a:rPr lang="ar-MA" b="1" dirty="0" err="1" smtClean="0">
                <a:solidFill>
                  <a:schemeClr val="accent3">
                    <a:lumMod val="50000"/>
                  </a:schemeClr>
                </a:solidFill>
              </a:rPr>
              <a:t>ـ</a:t>
            </a:r>
            <a:r>
              <a:rPr lang="ar-MA" b="1" dirty="0" smtClean="0">
                <a:solidFill>
                  <a:schemeClr val="accent3">
                    <a:lumMod val="50000"/>
                  </a:schemeClr>
                </a:solidFill>
              </a:rPr>
              <a:t> أمطار حمضية </a:t>
            </a:r>
            <a:r>
              <a:rPr lang="ar-MA" b="1" dirty="0" err="1" smtClean="0">
                <a:solidFill>
                  <a:schemeClr val="accent3">
                    <a:lumMod val="50000"/>
                  </a:schemeClr>
                </a:solidFill>
              </a:rPr>
              <a:t>ـ</a:t>
            </a:r>
            <a:r>
              <a:rPr lang="ar-MA" b="1" dirty="0" smtClean="0">
                <a:solidFill>
                  <a:schemeClr val="accent3">
                    <a:lumMod val="50000"/>
                  </a:schemeClr>
                </a:solidFill>
              </a:rPr>
              <a:t> أوزون الغلاف الجوي المنخفض</a:t>
            </a:r>
            <a:r>
              <a:rPr lang="fr-FR" b="1" dirty="0" smtClean="0">
                <a:solidFill>
                  <a:schemeClr val="accent3">
                    <a:lumMod val="50000"/>
                  </a:schemeClr>
                </a:solidFill>
              </a:rPr>
              <a:t>	</a:t>
            </a:r>
            <a:r>
              <a:rPr lang="ar-MA" b="1" dirty="0" err="1" smtClean="0">
                <a:solidFill>
                  <a:schemeClr val="accent3">
                    <a:lumMod val="50000"/>
                  </a:schemeClr>
                </a:solidFill>
              </a:rPr>
              <a:t>اوكسيد</a:t>
            </a:r>
            <a:r>
              <a:rPr lang="ar-MA" b="1" dirty="0" smtClean="0">
                <a:solidFill>
                  <a:schemeClr val="accent3">
                    <a:lumMod val="50000"/>
                  </a:schemeClr>
                </a:solidFill>
              </a:rPr>
              <a:t> </a:t>
            </a:r>
            <a:r>
              <a:rPr lang="ar-MA" b="1" dirty="0" err="1" smtClean="0">
                <a:solidFill>
                  <a:schemeClr val="accent3">
                    <a:lumMod val="50000"/>
                  </a:schemeClr>
                </a:solidFill>
              </a:rPr>
              <a:t>الازوت</a:t>
            </a:r>
            <a:r>
              <a:rPr lang="fr-FR" b="1" dirty="0" smtClean="0">
                <a:solidFill>
                  <a:schemeClr val="accent3">
                    <a:lumMod val="50000"/>
                  </a:schemeClr>
                </a:solidFill>
              </a:rPr>
              <a:t>	</a:t>
            </a:r>
            <a:r>
              <a:rPr lang="ar-MA" b="1" dirty="0" err="1" smtClean="0">
                <a:solidFill>
                  <a:schemeClr val="accent3">
                    <a:lumMod val="50000"/>
                  </a:schemeClr>
                </a:solidFill>
              </a:rPr>
              <a:t>الازوت</a:t>
            </a:r>
            <a:endParaRPr lang="fr-FR" b="1" dirty="0" smtClean="0">
              <a:solidFill>
                <a:schemeClr val="accent3">
                  <a:lumMod val="50000"/>
                </a:schemeClr>
              </a:solidFill>
            </a:endParaRPr>
          </a:p>
          <a:p>
            <a:r>
              <a:rPr lang="ar-MA" b="1" dirty="0" smtClean="0">
                <a:solidFill>
                  <a:schemeClr val="accent3">
                    <a:lumMod val="50000"/>
                  </a:schemeClr>
                </a:solidFill>
              </a:rPr>
              <a:t>احتباس حراري</a:t>
            </a:r>
            <a:r>
              <a:rPr lang="fr-FR" b="1" dirty="0" smtClean="0">
                <a:solidFill>
                  <a:schemeClr val="accent3">
                    <a:lumMod val="50000"/>
                  </a:schemeClr>
                </a:solidFill>
              </a:rPr>
              <a:t>	</a:t>
            </a:r>
            <a:r>
              <a:rPr lang="ar-MA" b="1" dirty="0" smtClean="0">
                <a:solidFill>
                  <a:schemeClr val="accent3">
                    <a:lumMod val="50000"/>
                  </a:schemeClr>
                </a:solidFill>
              </a:rPr>
              <a:t>ثنائي </a:t>
            </a:r>
            <a:r>
              <a:rPr lang="ar-MA" b="1" dirty="0" err="1" smtClean="0">
                <a:solidFill>
                  <a:schemeClr val="accent3">
                    <a:lumMod val="50000"/>
                  </a:schemeClr>
                </a:solidFill>
              </a:rPr>
              <a:t>اوكسيد</a:t>
            </a:r>
            <a:r>
              <a:rPr lang="ar-MA" b="1" dirty="0" smtClean="0">
                <a:solidFill>
                  <a:schemeClr val="accent3">
                    <a:lumMod val="50000"/>
                  </a:schemeClr>
                </a:solidFill>
              </a:rPr>
              <a:t> الكبريت</a:t>
            </a:r>
            <a:r>
              <a:rPr lang="fr-FR" b="1" dirty="0" smtClean="0">
                <a:solidFill>
                  <a:schemeClr val="accent3">
                    <a:lumMod val="50000"/>
                  </a:schemeClr>
                </a:solidFill>
              </a:rPr>
              <a:t>	</a:t>
            </a:r>
            <a:r>
              <a:rPr lang="ar-MA" b="1" dirty="0" smtClean="0">
                <a:solidFill>
                  <a:schemeClr val="accent3">
                    <a:lumMod val="50000"/>
                  </a:schemeClr>
                </a:solidFill>
              </a:rPr>
              <a:t>الكبريت</a:t>
            </a:r>
            <a:endParaRPr lang="fr-FR" b="1" dirty="0" smtClean="0">
              <a:solidFill>
                <a:schemeClr val="accent3">
                  <a:lumMod val="50000"/>
                </a:schemeClr>
              </a:solidFill>
            </a:endParaRPr>
          </a:p>
          <a:p>
            <a:r>
              <a:rPr lang="ar-MA" b="1" dirty="0" smtClean="0">
                <a:solidFill>
                  <a:schemeClr val="accent3">
                    <a:lumMod val="50000"/>
                  </a:schemeClr>
                </a:solidFill>
              </a:rPr>
              <a:t>احتباس حراري</a:t>
            </a:r>
            <a:r>
              <a:rPr lang="fr-FR" b="1" dirty="0" smtClean="0">
                <a:solidFill>
                  <a:schemeClr val="accent3">
                    <a:lumMod val="50000"/>
                  </a:schemeClr>
                </a:solidFill>
              </a:rPr>
              <a:t>	</a:t>
            </a:r>
            <a:r>
              <a:rPr lang="ar-MA" b="1" dirty="0" smtClean="0">
                <a:solidFill>
                  <a:schemeClr val="accent3">
                    <a:lumMod val="50000"/>
                  </a:schemeClr>
                </a:solidFill>
              </a:rPr>
              <a:t>حمض </a:t>
            </a:r>
            <a:r>
              <a:rPr lang="ar-MA" b="1" dirty="0" err="1" smtClean="0">
                <a:solidFill>
                  <a:schemeClr val="accent3">
                    <a:lumMod val="50000"/>
                  </a:schemeClr>
                </a:solidFill>
              </a:rPr>
              <a:t>الكلوريدريك</a:t>
            </a:r>
            <a:r>
              <a:rPr lang="fr-FR" b="1" dirty="0" smtClean="0">
                <a:solidFill>
                  <a:schemeClr val="accent3">
                    <a:lumMod val="50000"/>
                  </a:schemeClr>
                </a:solidFill>
              </a:rPr>
              <a:t>	</a:t>
            </a:r>
            <a:r>
              <a:rPr lang="ar-MA" b="1" dirty="0" err="1" smtClean="0">
                <a:solidFill>
                  <a:schemeClr val="accent3">
                    <a:lumMod val="50000"/>
                  </a:schemeClr>
                </a:solidFill>
              </a:rPr>
              <a:t>الكلور</a:t>
            </a:r>
            <a:endParaRPr lang="fr-FR" b="1" dirty="0" smtClean="0">
              <a:solidFill>
                <a:schemeClr val="accent3">
                  <a:lumMod val="50000"/>
                </a:schemeClr>
              </a:solidFill>
            </a:endParaRPr>
          </a:p>
          <a:p>
            <a:r>
              <a:rPr lang="ar-MA" b="1" dirty="0" smtClean="0">
                <a:solidFill>
                  <a:schemeClr val="accent3">
                    <a:lumMod val="50000"/>
                  </a:schemeClr>
                </a:solidFill>
              </a:rPr>
              <a:t>تراكم في السلاسل الغذائية</a:t>
            </a:r>
            <a:r>
              <a:rPr lang="fr-FR" b="1" dirty="0" smtClean="0">
                <a:solidFill>
                  <a:schemeClr val="accent3">
                    <a:lumMod val="50000"/>
                  </a:schemeClr>
                </a:solidFill>
              </a:rPr>
              <a:t>	</a:t>
            </a:r>
            <a:r>
              <a:rPr lang="ar-MA" b="1" dirty="0" err="1" smtClean="0">
                <a:solidFill>
                  <a:schemeClr val="accent3">
                    <a:lumMod val="50000"/>
                  </a:schemeClr>
                </a:solidFill>
              </a:rPr>
              <a:t>الديوكسين</a:t>
            </a:r>
            <a:r>
              <a:rPr lang="fr-FR" b="1" dirty="0" smtClean="0">
                <a:solidFill>
                  <a:schemeClr val="accent3">
                    <a:lumMod val="50000"/>
                  </a:schemeClr>
                </a:solidFill>
              </a:rPr>
              <a:t>	</a:t>
            </a:r>
          </a:p>
          <a:p>
            <a:r>
              <a:rPr lang="ar-MA" b="1" dirty="0" smtClean="0">
                <a:solidFill>
                  <a:schemeClr val="accent3">
                    <a:lumMod val="50000"/>
                  </a:schemeClr>
                </a:solidFill>
              </a:rPr>
              <a:t>احتباس حراري</a:t>
            </a:r>
            <a:r>
              <a:rPr lang="fr-FR" b="1" dirty="0" smtClean="0">
                <a:solidFill>
                  <a:schemeClr val="accent3">
                    <a:lumMod val="50000"/>
                  </a:schemeClr>
                </a:solidFill>
              </a:rPr>
              <a:t>	</a:t>
            </a:r>
            <a:r>
              <a:rPr lang="ar-MA" b="1" dirty="0" smtClean="0">
                <a:solidFill>
                  <a:schemeClr val="accent3">
                    <a:lumMod val="50000"/>
                  </a:schemeClr>
                </a:solidFill>
              </a:rPr>
              <a:t>حمض </a:t>
            </a:r>
            <a:r>
              <a:rPr lang="ar-MA" b="1" dirty="0" err="1" smtClean="0">
                <a:solidFill>
                  <a:schemeClr val="accent3">
                    <a:lumMod val="50000"/>
                  </a:schemeClr>
                </a:solidFill>
              </a:rPr>
              <a:t>الفليوريدريك</a:t>
            </a:r>
            <a:r>
              <a:rPr lang="fr-FR" b="1" dirty="0" smtClean="0">
                <a:solidFill>
                  <a:schemeClr val="accent3">
                    <a:lumMod val="50000"/>
                  </a:schemeClr>
                </a:solidFill>
              </a:rPr>
              <a:t>	</a:t>
            </a:r>
            <a:r>
              <a:rPr lang="ar-MA" b="1" dirty="0" err="1" smtClean="0">
                <a:solidFill>
                  <a:schemeClr val="accent3">
                    <a:lumMod val="50000"/>
                  </a:schemeClr>
                </a:solidFill>
              </a:rPr>
              <a:t>الفليور</a:t>
            </a:r>
            <a:endParaRPr lang="fr-FR" b="1" dirty="0">
              <a:solidFill>
                <a:schemeClr val="accent3">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26"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2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29" dur="500"/>
                                        <p:tgtEl>
                                          <p:spTgt spid="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 calcmode="lin" valueType="num">
                                      <p:cBhvr>
                                        <p:cTn id="34"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35"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3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38" dur="500"/>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p:cTn id="43"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44"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4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47" dur="5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8" presetClass="entr" presetSubtype="0" accel="10000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 calcmode="lin" valueType="num">
                                      <p:cBhvr>
                                        <p:cTn id="52"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53"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5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5"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56" dur="500"/>
                                        <p:tgtEl>
                                          <p:spTgt spid="3">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8" presetClass="entr" presetSubtype="0" accel="10000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 calcmode="lin" valueType="num">
                                      <p:cBhvr>
                                        <p:cTn id="61" dur="500" fill="hold"/>
                                        <p:tgtEl>
                                          <p:spTgt spid="3">
                                            <p:txEl>
                                              <p:pRg st="4" end="4"/>
                                            </p:txEl>
                                          </p:spTgt>
                                        </p:tgtEl>
                                        <p:attrNameLst>
                                          <p:attrName>ppt_w</p:attrName>
                                        </p:attrNameLst>
                                      </p:cBhvr>
                                      <p:tavLst>
                                        <p:tav tm="0">
                                          <p:val>
                                            <p:strVal val="#ppt_w*2.5"/>
                                          </p:val>
                                        </p:tav>
                                        <p:tav tm="100000">
                                          <p:val>
                                            <p:strVal val="#ppt_w"/>
                                          </p:val>
                                        </p:tav>
                                      </p:tavLst>
                                    </p:anim>
                                    <p:anim calcmode="lin" valueType="num">
                                      <p:cBhvr>
                                        <p:cTn id="62" dur="500" fill="hold"/>
                                        <p:tgtEl>
                                          <p:spTgt spid="3">
                                            <p:txEl>
                                              <p:pRg st="4" end="4"/>
                                            </p:txEl>
                                          </p:spTgt>
                                        </p:tgtEl>
                                        <p:attrNameLst>
                                          <p:attrName>ppt_h</p:attrName>
                                        </p:attrNameLst>
                                      </p:cBhvr>
                                      <p:tavLst>
                                        <p:tav tm="0">
                                          <p:val>
                                            <p:strVal val="#ppt_h*0.01"/>
                                          </p:val>
                                        </p:tav>
                                        <p:tav tm="100000">
                                          <p:val>
                                            <p:strVal val="#ppt_h"/>
                                          </p:val>
                                        </p:tav>
                                      </p:tavLst>
                                    </p:anim>
                                    <p:anim calcmode="lin" valueType="num">
                                      <p:cBhvr>
                                        <p:cTn id="6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4" end="4"/>
                                            </p:txEl>
                                          </p:spTgt>
                                        </p:tgtEl>
                                        <p:attrNameLst>
                                          <p:attrName>ppt_y</p:attrName>
                                        </p:attrNameLst>
                                      </p:cBhvr>
                                      <p:tavLst>
                                        <p:tav tm="0">
                                          <p:val>
                                            <p:strVal val="#ppt_h+1"/>
                                          </p:val>
                                        </p:tav>
                                        <p:tav tm="100000">
                                          <p:val>
                                            <p:strVal val="#ppt_y"/>
                                          </p:val>
                                        </p:tav>
                                      </p:tavLst>
                                    </p:anim>
                                    <p:animEffect transition="in" filter="fade">
                                      <p:cBhvr>
                                        <p:cTn id="65" dur="500"/>
                                        <p:tgtEl>
                                          <p:spTgt spid="3">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8" presetClass="entr" presetSubtype="0" accel="100000" fill="hold" grpId="0" nodeType="clickEffect">
                                  <p:stCondLst>
                                    <p:cond delay="0"/>
                                  </p:stCondLst>
                                  <p:childTnLst>
                                    <p:set>
                                      <p:cBhvr>
                                        <p:cTn id="69" dur="1" fill="hold">
                                          <p:stCondLst>
                                            <p:cond delay="0"/>
                                          </p:stCondLst>
                                        </p:cTn>
                                        <p:tgtEl>
                                          <p:spTgt spid="3">
                                            <p:txEl>
                                              <p:pRg st="5" end="5"/>
                                            </p:txEl>
                                          </p:spTgt>
                                        </p:tgtEl>
                                        <p:attrNameLst>
                                          <p:attrName>style.visibility</p:attrName>
                                        </p:attrNameLst>
                                      </p:cBhvr>
                                      <p:to>
                                        <p:strVal val="visible"/>
                                      </p:to>
                                    </p:set>
                                    <p:anim calcmode="lin" valueType="num">
                                      <p:cBhvr>
                                        <p:cTn id="70" dur="500" fill="hold"/>
                                        <p:tgtEl>
                                          <p:spTgt spid="3">
                                            <p:txEl>
                                              <p:pRg st="5" end="5"/>
                                            </p:txEl>
                                          </p:spTgt>
                                        </p:tgtEl>
                                        <p:attrNameLst>
                                          <p:attrName>ppt_w</p:attrName>
                                        </p:attrNameLst>
                                      </p:cBhvr>
                                      <p:tavLst>
                                        <p:tav tm="0">
                                          <p:val>
                                            <p:strVal val="#ppt_w*2.5"/>
                                          </p:val>
                                        </p:tav>
                                        <p:tav tm="100000">
                                          <p:val>
                                            <p:strVal val="#ppt_w"/>
                                          </p:val>
                                        </p:tav>
                                      </p:tavLst>
                                    </p:anim>
                                    <p:anim calcmode="lin" valueType="num">
                                      <p:cBhvr>
                                        <p:cTn id="71" dur="500" fill="hold"/>
                                        <p:tgtEl>
                                          <p:spTgt spid="3">
                                            <p:txEl>
                                              <p:pRg st="5" end="5"/>
                                            </p:txEl>
                                          </p:spTgt>
                                        </p:tgtEl>
                                        <p:attrNameLst>
                                          <p:attrName>ppt_h</p:attrName>
                                        </p:attrNameLst>
                                      </p:cBhvr>
                                      <p:tavLst>
                                        <p:tav tm="0">
                                          <p:val>
                                            <p:strVal val="#ppt_h*0.01"/>
                                          </p:val>
                                        </p:tav>
                                        <p:tav tm="100000">
                                          <p:val>
                                            <p:strVal val="#ppt_h"/>
                                          </p:val>
                                        </p:tav>
                                      </p:tavLst>
                                    </p:anim>
                                    <p:anim calcmode="lin" valueType="num">
                                      <p:cBhvr>
                                        <p:cTn id="7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73" dur="500" fill="hold"/>
                                        <p:tgtEl>
                                          <p:spTgt spid="3">
                                            <p:txEl>
                                              <p:pRg st="5" end="5"/>
                                            </p:txEl>
                                          </p:spTgt>
                                        </p:tgtEl>
                                        <p:attrNameLst>
                                          <p:attrName>ppt_y</p:attrName>
                                        </p:attrNameLst>
                                      </p:cBhvr>
                                      <p:tavLst>
                                        <p:tav tm="0">
                                          <p:val>
                                            <p:strVal val="#ppt_h+1"/>
                                          </p:val>
                                        </p:tav>
                                        <p:tav tm="100000">
                                          <p:val>
                                            <p:strVal val="#ppt_y"/>
                                          </p:val>
                                        </p:tav>
                                      </p:tavLst>
                                    </p:anim>
                                    <p:animEffect transition="in" filter="fade">
                                      <p:cBhvr>
                                        <p:cTn id="74" dur="500"/>
                                        <p:tgtEl>
                                          <p:spTgt spid="3">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58" presetClass="entr" presetSubtype="0" accel="100000" fill="hold" grpId="0"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p:cTn id="79" dur="500" fill="hold"/>
                                        <p:tgtEl>
                                          <p:spTgt spid="3">
                                            <p:txEl>
                                              <p:pRg st="6" end="6"/>
                                            </p:txEl>
                                          </p:spTgt>
                                        </p:tgtEl>
                                        <p:attrNameLst>
                                          <p:attrName>ppt_w</p:attrName>
                                        </p:attrNameLst>
                                      </p:cBhvr>
                                      <p:tavLst>
                                        <p:tav tm="0">
                                          <p:val>
                                            <p:strVal val="#ppt_w*2.5"/>
                                          </p:val>
                                        </p:tav>
                                        <p:tav tm="100000">
                                          <p:val>
                                            <p:strVal val="#ppt_w"/>
                                          </p:val>
                                        </p:tav>
                                      </p:tavLst>
                                    </p:anim>
                                    <p:anim calcmode="lin" valueType="num">
                                      <p:cBhvr>
                                        <p:cTn id="80" dur="500" fill="hold"/>
                                        <p:tgtEl>
                                          <p:spTgt spid="3">
                                            <p:txEl>
                                              <p:pRg st="6" end="6"/>
                                            </p:txEl>
                                          </p:spTgt>
                                        </p:tgtEl>
                                        <p:attrNameLst>
                                          <p:attrName>ppt_h</p:attrName>
                                        </p:attrNameLst>
                                      </p:cBhvr>
                                      <p:tavLst>
                                        <p:tav tm="0">
                                          <p:val>
                                            <p:strVal val="#ppt_h*0.01"/>
                                          </p:val>
                                        </p:tav>
                                        <p:tav tm="100000">
                                          <p:val>
                                            <p:strVal val="#ppt_h"/>
                                          </p:val>
                                        </p:tav>
                                      </p:tavLst>
                                    </p:anim>
                                    <p:anim calcmode="lin" valueType="num">
                                      <p:cBhvr>
                                        <p:cTn id="8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82" dur="500" fill="hold"/>
                                        <p:tgtEl>
                                          <p:spTgt spid="3">
                                            <p:txEl>
                                              <p:pRg st="6" end="6"/>
                                            </p:txEl>
                                          </p:spTgt>
                                        </p:tgtEl>
                                        <p:attrNameLst>
                                          <p:attrName>ppt_y</p:attrName>
                                        </p:attrNameLst>
                                      </p:cBhvr>
                                      <p:tavLst>
                                        <p:tav tm="0">
                                          <p:val>
                                            <p:strVal val="#ppt_h+1"/>
                                          </p:val>
                                        </p:tav>
                                        <p:tav tm="100000">
                                          <p:val>
                                            <p:strVal val="#ppt_y"/>
                                          </p:val>
                                        </p:tav>
                                      </p:tavLst>
                                    </p:anim>
                                    <p:animEffect transition="in" filter="fade">
                                      <p:cBhvr>
                                        <p:cTn id="83" dur="500"/>
                                        <p:tgtEl>
                                          <p:spTgt spid="3">
                                            <p:txEl>
                                              <p:pRg st="6" end="6"/>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58" presetClass="entr" presetSubtype="0" accel="100000" fill="hold" grpId="0" nodeType="clickEffect">
                                  <p:stCondLst>
                                    <p:cond delay="0"/>
                                  </p:stCondLst>
                                  <p:childTnLst>
                                    <p:set>
                                      <p:cBhvr>
                                        <p:cTn id="87" dur="1" fill="hold">
                                          <p:stCondLst>
                                            <p:cond delay="0"/>
                                          </p:stCondLst>
                                        </p:cTn>
                                        <p:tgtEl>
                                          <p:spTgt spid="3">
                                            <p:txEl>
                                              <p:pRg st="7" end="7"/>
                                            </p:txEl>
                                          </p:spTgt>
                                        </p:tgtEl>
                                        <p:attrNameLst>
                                          <p:attrName>style.visibility</p:attrName>
                                        </p:attrNameLst>
                                      </p:cBhvr>
                                      <p:to>
                                        <p:strVal val="visible"/>
                                      </p:to>
                                    </p:set>
                                    <p:anim calcmode="lin" valueType="num">
                                      <p:cBhvr>
                                        <p:cTn id="88" dur="500" fill="hold"/>
                                        <p:tgtEl>
                                          <p:spTgt spid="3">
                                            <p:txEl>
                                              <p:pRg st="7" end="7"/>
                                            </p:txEl>
                                          </p:spTgt>
                                        </p:tgtEl>
                                        <p:attrNameLst>
                                          <p:attrName>ppt_w</p:attrName>
                                        </p:attrNameLst>
                                      </p:cBhvr>
                                      <p:tavLst>
                                        <p:tav tm="0">
                                          <p:val>
                                            <p:strVal val="#ppt_w*2.5"/>
                                          </p:val>
                                        </p:tav>
                                        <p:tav tm="100000">
                                          <p:val>
                                            <p:strVal val="#ppt_w"/>
                                          </p:val>
                                        </p:tav>
                                      </p:tavLst>
                                    </p:anim>
                                    <p:anim calcmode="lin" valueType="num">
                                      <p:cBhvr>
                                        <p:cTn id="89" dur="500" fill="hold"/>
                                        <p:tgtEl>
                                          <p:spTgt spid="3">
                                            <p:txEl>
                                              <p:pRg st="7" end="7"/>
                                            </p:txEl>
                                          </p:spTgt>
                                        </p:tgtEl>
                                        <p:attrNameLst>
                                          <p:attrName>ppt_h</p:attrName>
                                        </p:attrNameLst>
                                      </p:cBhvr>
                                      <p:tavLst>
                                        <p:tav tm="0">
                                          <p:val>
                                            <p:strVal val="#ppt_h*0.01"/>
                                          </p:val>
                                        </p:tav>
                                        <p:tav tm="100000">
                                          <p:val>
                                            <p:strVal val="#ppt_h"/>
                                          </p:val>
                                        </p:tav>
                                      </p:tavLst>
                                    </p:anim>
                                    <p:anim calcmode="lin" valueType="num">
                                      <p:cBhvr>
                                        <p:cTn id="9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1" dur="500" fill="hold"/>
                                        <p:tgtEl>
                                          <p:spTgt spid="3">
                                            <p:txEl>
                                              <p:pRg st="7" end="7"/>
                                            </p:txEl>
                                          </p:spTgt>
                                        </p:tgtEl>
                                        <p:attrNameLst>
                                          <p:attrName>ppt_y</p:attrName>
                                        </p:attrNameLst>
                                      </p:cBhvr>
                                      <p:tavLst>
                                        <p:tav tm="0">
                                          <p:val>
                                            <p:strVal val="#ppt_h+1"/>
                                          </p:val>
                                        </p:tav>
                                        <p:tav tm="100000">
                                          <p:val>
                                            <p:strVal val="#ppt_y"/>
                                          </p:val>
                                        </p:tav>
                                      </p:tavLst>
                                    </p:anim>
                                    <p:animEffect transition="in" filter="fade">
                                      <p:cBhvr>
                                        <p:cTn id="92" dur="500"/>
                                        <p:tgtEl>
                                          <p:spTgt spid="3">
                                            <p:txEl>
                                              <p:pRg st="7" end="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58" presetClass="entr" presetSubtype="0" accel="100000" fill="hold" grpId="0" nodeType="clickEffect">
                                  <p:stCondLst>
                                    <p:cond delay="0"/>
                                  </p:stCondLst>
                                  <p:childTnLst>
                                    <p:set>
                                      <p:cBhvr>
                                        <p:cTn id="96" dur="1" fill="hold">
                                          <p:stCondLst>
                                            <p:cond delay="0"/>
                                          </p:stCondLst>
                                        </p:cTn>
                                        <p:tgtEl>
                                          <p:spTgt spid="3">
                                            <p:txEl>
                                              <p:pRg st="8" end="8"/>
                                            </p:txEl>
                                          </p:spTgt>
                                        </p:tgtEl>
                                        <p:attrNameLst>
                                          <p:attrName>style.visibility</p:attrName>
                                        </p:attrNameLst>
                                      </p:cBhvr>
                                      <p:to>
                                        <p:strVal val="visible"/>
                                      </p:to>
                                    </p:set>
                                    <p:anim calcmode="lin" valueType="num">
                                      <p:cBhvr>
                                        <p:cTn id="97" dur="500" fill="hold"/>
                                        <p:tgtEl>
                                          <p:spTgt spid="3">
                                            <p:txEl>
                                              <p:pRg st="8" end="8"/>
                                            </p:txEl>
                                          </p:spTgt>
                                        </p:tgtEl>
                                        <p:attrNameLst>
                                          <p:attrName>ppt_w</p:attrName>
                                        </p:attrNameLst>
                                      </p:cBhvr>
                                      <p:tavLst>
                                        <p:tav tm="0">
                                          <p:val>
                                            <p:strVal val="#ppt_w*2.5"/>
                                          </p:val>
                                        </p:tav>
                                        <p:tav tm="100000">
                                          <p:val>
                                            <p:strVal val="#ppt_w"/>
                                          </p:val>
                                        </p:tav>
                                      </p:tavLst>
                                    </p:anim>
                                    <p:anim calcmode="lin" valueType="num">
                                      <p:cBhvr>
                                        <p:cTn id="98" dur="500" fill="hold"/>
                                        <p:tgtEl>
                                          <p:spTgt spid="3">
                                            <p:txEl>
                                              <p:pRg st="8" end="8"/>
                                            </p:txEl>
                                          </p:spTgt>
                                        </p:tgtEl>
                                        <p:attrNameLst>
                                          <p:attrName>ppt_h</p:attrName>
                                        </p:attrNameLst>
                                      </p:cBhvr>
                                      <p:tavLst>
                                        <p:tav tm="0">
                                          <p:val>
                                            <p:strVal val="#ppt_h*0.01"/>
                                          </p:val>
                                        </p:tav>
                                        <p:tav tm="100000">
                                          <p:val>
                                            <p:strVal val="#ppt_h"/>
                                          </p:val>
                                        </p:tav>
                                      </p:tavLst>
                                    </p:anim>
                                    <p:anim calcmode="lin" valueType="num">
                                      <p:cBhvr>
                                        <p:cTn id="9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00" dur="500" fill="hold"/>
                                        <p:tgtEl>
                                          <p:spTgt spid="3">
                                            <p:txEl>
                                              <p:pRg st="8" end="8"/>
                                            </p:txEl>
                                          </p:spTgt>
                                        </p:tgtEl>
                                        <p:attrNameLst>
                                          <p:attrName>ppt_y</p:attrName>
                                        </p:attrNameLst>
                                      </p:cBhvr>
                                      <p:tavLst>
                                        <p:tav tm="0">
                                          <p:val>
                                            <p:strVal val="#ppt_h+1"/>
                                          </p:val>
                                        </p:tav>
                                        <p:tav tm="100000">
                                          <p:val>
                                            <p:strVal val="#ppt_y"/>
                                          </p:val>
                                        </p:tav>
                                      </p:tavLst>
                                    </p:anim>
                                    <p:animEffect transition="in" filter="fade">
                                      <p:cBhvr>
                                        <p:cTn id="101" dur="500"/>
                                        <p:tgtEl>
                                          <p:spTgt spid="3">
                                            <p:txEl>
                                              <p:pRg st="8" end="8"/>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58" presetClass="entr" presetSubtype="0" accel="100000" fill="hold" grpId="0" nodeType="clickEffect">
                                  <p:stCondLst>
                                    <p:cond delay="0"/>
                                  </p:stCondLst>
                                  <p:childTnLst>
                                    <p:set>
                                      <p:cBhvr>
                                        <p:cTn id="105" dur="1" fill="hold">
                                          <p:stCondLst>
                                            <p:cond delay="0"/>
                                          </p:stCondLst>
                                        </p:cTn>
                                        <p:tgtEl>
                                          <p:spTgt spid="3">
                                            <p:txEl>
                                              <p:pRg st="9" end="9"/>
                                            </p:txEl>
                                          </p:spTgt>
                                        </p:tgtEl>
                                        <p:attrNameLst>
                                          <p:attrName>style.visibility</p:attrName>
                                        </p:attrNameLst>
                                      </p:cBhvr>
                                      <p:to>
                                        <p:strVal val="visible"/>
                                      </p:to>
                                    </p:set>
                                    <p:anim calcmode="lin" valueType="num">
                                      <p:cBhvr>
                                        <p:cTn id="106" dur="500" fill="hold"/>
                                        <p:tgtEl>
                                          <p:spTgt spid="3">
                                            <p:txEl>
                                              <p:pRg st="9" end="9"/>
                                            </p:txEl>
                                          </p:spTgt>
                                        </p:tgtEl>
                                        <p:attrNameLst>
                                          <p:attrName>ppt_w</p:attrName>
                                        </p:attrNameLst>
                                      </p:cBhvr>
                                      <p:tavLst>
                                        <p:tav tm="0">
                                          <p:val>
                                            <p:strVal val="#ppt_w*2.5"/>
                                          </p:val>
                                        </p:tav>
                                        <p:tav tm="100000">
                                          <p:val>
                                            <p:strVal val="#ppt_w"/>
                                          </p:val>
                                        </p:tav>
                                      </p:tavLst>
                                    </p:anim>
                                    <p:anim calcmode="lin" valueType="num">
                                      <p:cBhvr>
                                        <p:cTn id="107" dur="500" fill="hold"/>
                                        <p:tgtEl>
                                          <p:spTgt spid="3">
                                            <p:txEl>
                                              <p:pRg st="9" end="9"/>
                                            </p:txEl>
                                          </p:spTgt>
                                        </p:tgtEl>
                                        <p:attrNameLst>
                                          <p:attrName>ppt_h</p:attrName>
                                        </p:attrNameLst>
                                      </p:cBhvr>
                                      <p:tavLst>
                                        <p:tav tm="0">
                                          <p:val>
                                            <p:strVal val="#ppt_h*0.01"/>
                                          </p:val>
                                        </p:tav>
                                        <p:tav tm="100000">
                                          <p:val>
                                            <p:strVal val="#ppt_h"/>
                                          </p:val>
                                        </p:tav>
                                      </p:tavLst>
                                    </p:anim>
                                    <p:anim calcmode="lin" valueType="num">
                                      <p:cBhvr>
                                        <p:cTn id="10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109" dur="500" fill="hold"/>
                                        <p:tgtEl>
                                          <p:spTgt spid="3">
                                            <p:txEl>
                                              <p:pRg st="9" end="9"/>
                                            </p:txEl>
                                          </p:spTgt>
                                        </p:tgtEl>
                                        <p:attrNameLst>
                                          <p:attrName>ppt_y</p:attrName>
                                        </p:attrNameLst>
                                      </p:cBhvr>
                                      <p:tavLst>
                                        <p:tav tm="0">
                                          <p:val>
                                            <p:strVal val="#ppt_h+1"/>
                                          </p:val>
                                        </p:tav>
                                        <p:tav tm="100000">
                                          <p:val>
                                            <p:strVal val="#ppt_y"/>
                                          </p:val>
                                        </p:tav>
                                      </p:tavLst>
                                    </p:anim>
                                    <p:animEffect transition="in" filter="fade">
                                      <p:cBhvr>
                                        <p:cTn id="110" dur="500"/>
                                        <p:tgtEl>
                                          <p:spTgt spid="3">
                                            <p:txEl>
                                              <p:pRg st="9" end="9"/>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58" presetClass="entr" presetSubtype="0" accel="100000" fill="hold" grpId="0" nodeType="clickEffect">
                                  <p:stCondLst>
                                    <p:cond delay="0"/>
                                  </p:stCondLst>
                                  <p:childTnLst>
                                    <p:set>
                                      <p:cBhvr>
                                        <p:cTn id="114" dur="1" fill="hold">
                                          <p:stCondLst>
                                            <p:cond delay="0"/>
                                          </p:stCondLst>
                                        </p:cTn>
                                        <p:tgtEl>
                                          <p:spTgt spid="3">
                                            <p:txEl>
                                              <p:pRg st="10" end="10"/>
                                            </p:txEl>
                                          </p:spTgt>
                                        </p:tgtEl>
                                        <p:attrNameLst>
                                          <p:attrName>style.visibility</p:attrName>
                                        </p:attrNameLst>
                                      </p:cBhvr>
                                      <p:to>
                                        <p:strVal val="visible"/>
                                      </p:to>
                                    </p:set>
                                    <p:anim calcmode="lin" valueType="num">
                                      <p:cBhvr>
                                        <p:cTn id="115" dur="500" fill="hold"/>
                                        <p:tgtEl>
                                          <p:spTgt spid="3">
                                            <p:txEl>
                                              <p:pRg st="10" end="10"/>
                                            </p:txEl>
                                          </p:spTgt>
                                        </p:tgtEl>
                                        <p:attrNameLst>
                                          <p:attrName>ppt_w</p:attrName>
                                        </p:attrNameLst>
                                      </p:cBhvr>
                                      <p:tavLst>
                                        <p:tav tm="0">
                                          <p:val>
                                            <p:strVal val="#ppt_w*2.5"/>
                                          </p:val>
                                        </p:tav>
                                        <p:tav tm="100000">
                                          <p:val>
                                            <p:strVal val="#ppt_w"/>
                                          </p:val>
                                        </p:tav>
                                      </p:tavLst>
                                    </p:anim>
                                    <p:anim calcmode="lin" valueType="num">
                                      <p:cBhvr>
                                        <p:cTn id="116" dur="500" fill="hold"/>
                                        <p:tgtEl>
                                          <p:spTgt spid="3">
                                            <p:txEl>
                                              <p:pRg st="10" end="10"/>
                                            </p:txEl>
                                          </p:spTgt>
                                        </p:tgtEl>
                                        <p:attrNameLst>
                                          <p:attrName>ppt_h</p:attrName>
                                        </p:attrNameLst>
                                      </p:cBhvr>
                                      <p:tavLst>
                                        <p:tav tm="0">
                                          <p:val>
                                            <p:strVal val="#ppt_h*0.01"/>
                                          </p:val>
                                        </p:tav>
                                        <p:tav tm="100000">
                                          <p:val>
                                            <p:strVal val="#ppt_h"/>
                                          </p:val>
                                        </p:tav>
                                      </p:tavLst>
                                    </p:anim>
                                    <p:anim calcmode="lin" valueType="num">
                                      <p:cBhvr>
                                        <p:cTn id="11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118" dur="500" fill="hold"/>
                                        <p:tgtEl>
                                          <p:spTgt spid="3">
                                            <p:txEl>
                                              <p:pRg st="10" end="10"/>
                                            </p:txEl>
                                          </p:spTgt>
                                        </p:tgtEl>
                                        <p:attrNameLst>
                                          <p:attrName>ppt_y</p:attrName>
                                        </p:attrNameLst>
                                      </p:cBhvr>
                                      <p:tavLst>
                                        <p:tav tm="0">
                                          <p:val>
                                            <p:strVal val="#ppt_h+1"/>
                                          </p:val>
                                        </p:tav>
                                        <p:tav tm="100000">
                                          <p:val>
                                            <p:strVal val="#ppt_y"/>
                                          </p:val>
                                        </p:tav>
                                      </p:tavLst>
                                    </p:anim>
                                    <p:animEffect transition="in" filter="fade">
                                      <p:cBhvr>
                                        <p:cTn id="11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b="1" u="sng" dirty="0" smtClean="0">
              <a:solidFill>
                <a:schemeClr val="accent3">
                  <a:lumMod val="50000"/>
                </a:schemeClr>
              </a:solidFill>
              <a:effectLst>
                <a:outerShdw blurRad="38100" dist="38100" dir="2700000" algn="tl">
                  <a:srgbClr val="000000">
                    <a:alpha val="43137"/>
                  </a:srgbClr>
                </a:outerShdw>
              </a:effectLst>
            </a:endParaRPr>
          </a:p>
          <a:p>
            <a:r>
              <a:rPr lang="ar-MA" b="1" u="sng" dirty="0" smtClean="0">
                <a:solidFill>
                  <a:schemeClr val="accent3">
                    <a:lumMod val="50000"/>
                  </a:schemeClr>
                </a:solidFill>
                <a:effectLst>
                  <a:outerShdw blurRad="38100" dist="38100" dir="2700000" algn="tl">
                    <a:srgbClr val="000000">
                      <a:alpha val="43137"/>
                    </a:srgbClr>
                  </a:outerShdw>
                </a:effectLst>
              </a:rPr>
              <a:t>ـ تشكل </a:t>
            </a:r>
            <a:r>
              <a:rPr lang="ar-MA" b="1" u="sng" dirty="0" err="1" smtClean="0">
                <a:solidFill>
                  <a:schemeClr val="accent3">
                    <a:lumMod val="50000"/>
                  </a:schemeClr>
                </a:solidFill>
                <a:effectLst>
                  <a:outerShdw blurRad="38100" dist="38100" dir="2700000" algn="tl">
                    <a:srgbClr val="000000">
                      <a:alpha val="43137"/>
                    </a:srgbClr>
                  </a:outerShdw>
                </a:effectLst>
              </a:rPr>
              <a:t>الليكسيفيا</a:t>
            </a:r>
            <a:r>
              <a:rPr lang="ar-MA" b="1" u="sng" dirty="0" smtClean="0">
                <a:solidFill>
                  <a:schemeClr val="accent3">
                    <a:lumMod val="50000"/>
                  </a:schemeClr>
                </a:solidFill>
                <a:effectLst>
                  <a:outerShdw blurRad="38100" dist="38100" dir="2700000" algn="tl">
                    <a:srgbClr val="000000">
                      <a:alpha val="43137"/>
                    </a:srgbClr>
                  </a:outerShdw>
                </a:effectLst>
              </a:rPr>
              <a:t> عصير النفايات الصلبة نتيجة الرطوبة أو ترشيح مياه الأمطار ويكون غنيا بعدة مواد ملوثة كالجراثيم الممرضة، المعادن الثقيلة والمواد الكيميائية ... مما يؤثر سلبا على </a:t>
            </a:r>
            <a:r>
              <a:rPr lang="ar-MA" b="1" u="sng" dirty="0" err="1" smtClean="0">
                <a:solidFill>
                  <a:schemeClr val="accent3">
                    <a:lumMod val="50000"/>
                  </a:schemeClr>
                </a:solidFill>
                <a:effectLst>
                  <a:outerShdw blurRad="38100" dist="38100" dir="2700000" algn="tl">
                    <a:srgbClr val="000000">
                      <a:alpha val="43137"/>
                    </a:srgbClr>
                  </a:outerShdw>
                </a:effectLst>
              </a:rPr>
              <a:t>متعضيات</a:t>
            </a:r>
            <a:r>
              <a:rPr lang="ar-MA" b="1" u="sng" dirty="0" smtClean="0">
                <a:solidFill>
                  <a:schemeClr val="accent3">
                    <a:lumMod val="50000"/>
                  </a:schemeClr>
                </a:solidFill>
                <a:effectLst>
                  <a:outerShdw blurRad="38100" dist="38100" dir="2700000" algn="tl">
                    <a:srgbClr val="000000">
                      <a:alpha val="43137"/>
                    </a:srgbClr>
                  </a:outerShdw>
                </a:effectLst>
              </a:rPr>
              <a:t> التربة(</a:t>
            </a:r>
            <a:r>
              <a:rPr lang="ar-MA" b="1" u="sng" dirty="0" err="1" smtClean="0">
                <a:solidFill>
                  <a:schemeClr val="accent3">
                    <a:lumMod val="50000"/>
                  </a:schemeClr>
                </a:solidFill>
                <a:effectLst>
                  <a:outerShdw blurRad="38100" dist="38100" dir="2700000" algn="tl">
                    <a:srgbClr val="000000">
                      <a:alpha val="43137"/>
                    </a:srgbClr>
                  </a:outerShdw>
                </a:effectLst>
              </a:rPr>
              <a:t>فونة</a:t>
            </a:r>
            <a:r>
              <a:rPr lang="ar-MA" b="1" u="sng" dirty="0" smtClean="0">
                <a:solidFill>
                  <a:schemeClr val="accent3">
                    <a:lumMod val="50000"/>
                  </a:schemeClr>
                </a:solidFill>
                <a:effectLst>
                  <a:outerShdw blurRad="38100" dist="38100" dir="2700000" algn="tl">
                    <a:srgbClr val="000000">
                      <a:alpha val="43137"/>
                    </a:srgbClr>
                  </a:outerShdw>
                </a:effectLst>
              </a:rPr>
              <a:t> و </a:t>
            </a:r>
            <a:r>
              <a:rPr lang="ar-MA" b="1" u="sng" dirty="0" err="1" smtClean="0">
                <a:solidFill>
                  <a:schemeClr val="accent3">
                    <a:lumMod val="50000"/>
                  </a:schemeClr>
                </a:solidFill>
                <a:effectLst>
                  <a:outerShdw blurRad="38100" dist="38100" dir="2700000" algn="tl">
                    <a:srgbClr val="000000">
                      <a:alpha val="43137"/>
                    </a:srgbClr>
                  </a:outerShdw>
                </a:effectLst>
              </a:rPr>
              <a:t>فلورة</a:t>
            </a:r>
            <a:r>
              <a:rPr lang="ar-MA" b="1" u="sng" dirty="0" smtClean="0">
                <a:solidFill>
                  <a:schemeClr val="accent3">
                    <a:lumMod val="50000"/>
                  </a:schemeClr>
                </a:solidFill>
                <a:effectLst>
                  <a:outerShdw blurRad="38100" dist="38100" dir="2700000" algn="tl">
                    <a:srgbClr val="000000">
                      <a:alpha val="43137"/>
                    </a:srgbClr>
                  </a:outerShdw>
                </a:effectLst>
              </a:rPr>
              <a:t>) حيث يمكن وصولها إلى الفرشاة المائية لتلوث المياه الجوفية</a:t>
            </a:r>
            <a:endParaRPr lang="fr-FR" b="1" u="sng" dirty="0">
              <a:solidFill>
                <a:schemeClr val="accent3">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770" decel="100000"/>
                                        <p:tgtEl>
                                          <p:spTgt spid="3">
                                            <p:txEl>
                                              <p:pRg st="1" end="1"/>
                                            </p:txEl>
                                          </p:spTgt>
                                        </p:tgtEl>
                                      </p:cBhvr>
                                    </p:animEffect>
                                    <p:animScale>
                                      <p:cBhvr>
                                        <p:cTn id="8" dur="770" decel="100000"/>
                                        <p:tgtEl>
                                          <p:spTgt spid="3">
                                            <p:txEl>
                                              <p:pRg st="1" end="1"/>
                                            </p:txEl>
                                          </p:spTgt>
                                        </p:tgtEl>
                                      </p:cBhvr>
                                      <p:from x="10000" y="10000"/>
                                      <p:to x="200000" y="450000"/>
                                    </p:animScale>
                                    <p:animScale>
                                      <p:cBhvr>
                                        <p:cTn id="9" dur="1230" accel="100000" fill="hold">
                                          <p:stCondLst>
                                            <p:cond delay="770"/>
                                          </p:stCondLst>
                                        </p:cTn>
                                        <p:tgtEl>
                                          <p:spTgt spid="3">
                                            <p:txEl>
                                              <p:pRg st="1" end="1"/>
                                            </p:txEl>
                                          </p:spTgt>
                                        </p:tgtEl>
                                      </p:cBhvr>
                                      <p:from x="200000" y="450000"/>
                                      <p:to x="100000" y="100000"/>
                                    </p:animScale>
                                    <p:set>
                                      <p:cBhvr>
                                        <p:cTn id="10" dur="770" fill="hold"/>
                                        <p:tgtEl>
                                          <p:spTgt spid="3">
                                            <p:txEl>
                                              <p:pRg st="1" end="1"/>
                                            </p:txEl>
                                          </p:spTgt>
                                        </p:tgtEl>
                                        <p:attrNameLst>
                                          <p:attrName>ppt_x</p:attrName>
                                        </p:attrNameLst>
                                      </p:cBhvr>
                                      <p:to>
                                        <p:strVal val="(0.5)"/>
                                      </p:to>
                                    </p:set>
                                    <p:anim from="(0.5)" to="(#ppt_x)" calcmode="lin" valueType="num">
                                      <p:cBhvr>
                                        <p:cTn id="11" dur="1230" accel="100000" fill="hold">
                                          <p:stCondLst>
                                            <p:cond delay="770"/>
                                          </p:stCondLst>
                                        </p:cTn>
                                        <p:tgtEl>
                                          <p:spTgt spid="3">
                                            <p:txEl>
                                              <p:pRg st="1" end="1"/>
                                            </p:txEl>
                                          </p:spTgt>
                                        </p:tgtEl>
                                        <p:attrNameLst>
                                          <p:attrName>ppt_x</p:attrName>
                                        </p:attrNameLst>
                                      </p:cBhvr>
                                    </p:anim>
                                    <p:set>
                                      <p:cBhvr>
                                        <p:cTn id="12" dur="770" fill="hold"/>
                                        <p:tgtEl>
                                          <p:spTgt spid="3">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txBox="1">
            <a:spLocks noGrp="1" noChangeArrowheads="1"/>
          </p:cNvSpPr>
          <p:nvPr>
            <p:ph idx="1"/>
          </p:nvPr>
        </p:nvSpPr>
        <p:spPr bwMode="auto">
          <a:xfrm>
            <a:off x="0" y="285728"/>
            <a:ext cx="6500858" cy="2123658"/>
          </a:xfrm>
          <a:prstGeom prst="rect">
            <a:avLst/>
          </a:prstGeom>
          <a:ln>
            <a:noFill/>
            <a:headEnd/>
            <a:tailEnd/>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6"/>
          </a:lnRef>
          <a:fillRef idx="3">
            <a:schemeClr val="accent6"/>
          </a:fillRef>
          <a:effectRef idx="2">
            <a:schemeClr val="accent6"/>
          </a:effectRef>
          <a:fontRef idx="minor">
            <a:schemeClr val="lt1"/>
          </a:fontRef>
        </p:style>
        <p:txBody>
          <a:bodyPr wrap="square">
            <a:spAutoFit/>
          </a:bodyPr>
          <a:lstStyle/>
          <a:p>
            <a:pPr algn="ctr" rtl="1">
              <a:defRPr/>
            </a:pPr>
            <a:r>
              <a:rPr lang="ar-MA" sz="6600" b="1" dirty="0">
                <a:solidFill>
                  <a:srgbClr val="FF9900"/>
                </a:solidFill>
                <a:latin typeface="Times New Roman" pitchFamily="18" charset="0"/>
              </a:rPr>
              <a:t>النفايات المنزلية</a:t>
            </a:r>
          </a:p>
        </p:txBody>
      </p:sp>
      <p:grpSp>
        <p:nvGrpSpPr>
          <p:cNvPr id="7" name="Group 31"/>
          <p:cNvGrpSpPr>
            <a:grpSpLocks/>
          </p:cNvGrpSpPr>
          <p:nvPr/>
        </p:nvGrpSpPr>
        <p:grpSpPr bwMode="auto">
          <a:xfrm>
            <a:off x="3716338" y="4243388"/>
            <a:ext cx="5427662" cy="2614612"/>
            <a:chOff x="2880" y="1920"/>
            <a:chExt cx="2784" cy="2273"/>
          </a:xfrm>
        </p:grpSpPr>
        <p:pic>
          <p:nvPicPr>
            <p:cNvPr id="8" name="Picture 32" descr="MMj02866650000[1]"/>
            <p:cNvPicPr>
              <a:picLocks noChangeAspect="1" noChangeArrowheads="1" noCrop="1"/>
            </p:cNvPicPr>
            <p:nvPr/>
          </p:nvPicPr>
          <p:blipFill>
            <a:blip r:embed="rId2"/>
            <a:srcRect/>
            <a:stretch>
              <a:fillRect/>
            </a:stretch>
          </p:blipFill>
          <p:spPr bwMode="auto">
            <a:xfrm flipH="1">
              <a:off x="5040" y="3552"/>
              <a:ext cx="624" cy="641"/>
            </a:xfrm>
            <a:prstGeom prst="rect">
              <a:avLst/>
            </a:prstGeom>
            <a:noFill/>
            <a:ln w="9525">
              <a:noFill/>
              <a:miter lim="800000"/>
              <a:headEnd/>
              <a:tailEnd/>
            </a:ln>
          </p:spPr>
        </p:pic>
        <p:sp>
          <p:nvSpPr>
            <p:cNvPr id="9" name="Line 33"/>
            <p:cNvSpPr>
              <a:spLocks noChangeShapeType="1"/>
            </p:cNvSpPr>
            <p:nvPr/>
          </p:nvSpPr>
          <p:spPr bwMode="auto">
            <a:xfrm flipH="1">
              <a:off x="2880" y="4032"/>
              <a:ext cx="2256" cy="0"/>
            </a:xfrm>
            <a:prstGeom prst="line">
              <a:avLst/>
            </a:prstGeom>
            <a:noFill/>
            <a:ln w="28575">
              <a:solidFill>
                <a:srgbClr val="E28700"/>
              </a:solidFill>
              <a:round/>
              <a:headEnd/>
              <a:tailEnd/>
            </a:ln>
          </p:spPr>
          <p:txBody>
            <a:bodyPr/>
            <a:lstStyle/>
            <a:p>
              <a:endParaRPr lang="fr-FR"/>
            </a:p>
          </p:txBody>
        </p:sp>
        <p:sp>
          <p:nvSpPr>
            <p:cNvPr id="10" name="Line 34"/>
            <p:cNvSpPr>
              <a:spLocks noChangeShapeType="1"/>
            </p:cNvSpPr>
            <p:nvPr/>
          </p:nvSpPr>
          <p:spPr bwMode="auto">
            <a:xfrm flipH="1">
              <a:off x="3456" y="3984"/>
              <a:ext cx="1680" cy="0"/>
            </a:xfrm>
            <a:prstGeom prst="line">
              <a:avLst/>
            </a:prstGeom>
            <a:noFill/>
            <a:ln w="28575">
              <a:solidFill>
                <a:srgbClr val="006699"/>
              </a:solidFill>
              <a:round/>
              <a:headEnd/>
              <a:tailEnd/>
            </a:ln>
          </p:spPr>
          <p:txBody>
            <a:bodyPr/>
            <a:lstStyle/>
            <a:p>
              <a:endParaRPr lang="fr-FR"/>
            </a:p>
          </p:txBody>
        </p:sp>
        <p:sp>
          <p:nvSpPr>
            <p:cNvPr id="11" name="Line 35"/>
            <p:cNvSpPr>
              <a:spLocks noChangeShapeType="1"/>
            </p:cNvSpPr>
            <p:nvPr/>
          </p:nvSpPr>
          <p:spPr bwMode="auto">
            <a:xfrm flipV="1">
              <a:off x="5568" y="1920"/>
              <a:ext cx="0" cy="1728"/>
            </a:xfrm>
            <a:prstGeom prst="line">
              <a:avLst/>
            </a:prstGeom>
            <a:noFill/>
            <a:ln w="28575">
              <a:solidFill>
                <a:srgbClr val="E28700"/>
              </a:solidFill>
              <a:round/>
              <a:headEnd/>
              <a:tailEnd/>
            </a:ln>
          </p:spPr>
          <p:txBody>
            <a:bodyPr/>
            <a:lstStyle/>
            <a:p>
              <a:endParaRPr lang="fr-FR"/>
            </a:p>
          </p:txBody>
        </p:sp>
        <p:sp>
          <p:nvSpPr>
            <p:cNvPr id="12" name="Line 36"/>
            <p:cNvSpPr>
              <a:spLocks noChangeShapeType="1"/>
            </p:cNvSpPr>
            <p:nvPr/>
          </p:nvSpPr>
          <p:spPr bwMode="auto">
            <a:xfrm flipH="1" flipV="1">
              <a:off x="5520" y="2160"/>
              <a:ext cx="0" cy="1488"/>
            </a:xfrm>
            <a:prstGeom prst="line">
              <a:avLst/>
            </a:prstGeom>
            <a:noFill/>
            <a:ln w="28575">
              <a:solidFill>
                <a:srgbClr val="006699"/>
              </a:solidFill>
              <a:round/>
              <a:headEnd/>
              <a:tailEnd/>
            </a:ln>
          </p:spPr>
          <p:txBody>
            <a:bodyPr/>
            <a:lstStyle/>
            <a:p>
              <a:endParaRPr lang="fr-FR"/>
            </a:p>
          </p:txBody>
        </p:sp>
      </p:grpSp>
      <p:grpSp>
        <p:nvGrpSpPr>
          <p:cNvPr id="13" name="Group 13"/>
          <p:cNvGrpSpPr>
            <a:grpSpLocks/>
          </p:cNvGrpSpPr>
          <p:nvPr/>
        </p:nvGrpSpPr>
        <p:grpSpPr bwMode="auto">
          <a:xfrm>
            <a:off x="1285852" y="3143248"/>
            <a:ext cx="3736981" cy="3238500"/>
            <a:chOff x="1111" y="1071"/>
            <a:chExt cx="3674" cy="3039"/>
          </a:xfrm>
        </p:grpSpPr>
        <p:pic>
          <p:nvPicPr>
            <p:cNvPr id="14" name="Picture 11"/>
            <p:cNvPicPr>
              <a:picLocks noChangeAspect="1" noChangeArrowheads="1"/>
            </p:cNvPicPr>
            <p:nvPr/>
          </p:nvPicPr>
          <p:blipFill>
            <a:blip r:embed="rId3"/>
            <a:srcRect/>
            <a:stretch>
              <a:fillRect/>
            </a:stretch>
          </p:blipFill>
          <p:spPr bwMode="auto">
            <a:xfrm>
              <a:off x="1610" y="1071"/>
              <a:ext cx="3039" cy="3039"/>
            </a:xfrm>
            <a:prstGeom prst="rect">
              <a:avLst/>
            </a:prstGeom>
            <a:noFill/>
            <a:ln w="9525">
              <a:noFill/>
              <a:miter lim="800000"/>
              <a:headEnd/>
              <a:tailEnd/>
            </a:ln>
          </p:spPr>
        </p:pic>
        <p:sp>
          <p:nvSpPr>
            <p:cNvPr id="15" name="WordArt 9"/>
            <p:cNvSpPr>
              <a:spLocks noChangeArrowheads="1" noChangeShapeType="1" noTextEdit="1"/>
            </p:cNvSpPr>
            <p:nvPr/>
          </p:nvSpPr>
          <p:spPr bwMode="auto">
            <a:xfrm>
              <a:off x="4332" y="1344"/>
              <a:ext cx="453" cy="408"/>
            </a:xfrm>
            <a:prstGeom prst="rect">
              <a:avLst/>
            </a:prstGeom>
          </p:spPr>
          <p:txBody>
            <a:bodyPr wrap="none" fromWordArt="1">
              <a:prstTxWarp prst="textPlain">
                <a:avLst>
                  <a:gd name="adj" fmla="val 30690"/>
                </a:avLst>
              </a:prstTxWarp>
            </a:bodyPr>
            <a:lstStyle/>
            <a:p>
              <a:pPr algn="ctr"/>
              <a:r>
                <a:rPr lang="fr-FR" sz="3600" b="1" kern="10">
                  <a:ln w="9525">
                    <a:solidFill>
                      <a:srgbClr val="FF6600"/>
                    </a:solidFill>
                    <a:round/>
                    <a:headEnd/>
                    <a:tailEnd/>
                  </a:ln>
                  <a:solidFill>
                    <a:srgbClr val="FF6600"/>
                  </a:solidFill>
                  <a:effectLst>
                    <a:outerShdw dist="35921" dir="2700000" algn="ctr" rotWithShape="0">
                      <a:srgbClr val="808080">
                        <a:alpha val="79999"/>
                      </a:srgbClr>
                    </a:outerShdw>
                  </a:effectLst>
                  <a:latin typeface="Arial Black"/>
                </a:rPr>
                <a:t>?</a:t>
              </a:r>
            </a:p>
          </p:txBody>
        </p:sp>
        <p:sp>
          <p:nvSpPr>
            <p:cNvPr id="16" name="WordArt 10"/>
            <p:cNvSpPr>
              <a:spLocks noChangeArrowheads="1" noChangeShapeType="1" noTextEdit="1"/>
            </p:cNvSpPr>
            <p:nvPr/>
          </p:nvSpPr>
          <p:spPr bwMode="auto">
            <a:xfrm flipH="1">
              <a:off x="1111" y="1979"/>
              <a:ext cx="454" cy="498"/>
            </a:xfrm>
            <a:prstGeom prst="rect">
              <a:avLst/>
            </a:prstGeom>
          </p:spPr>
          <p:txBody>
            <a:bodyPr wrap="none" fromWordArt="1">
              <a:prstTxWarp prst="textPlain">
                <a:avLst>
                  <a:gd name="adj" fmla="val 30690"/>
                </a:avLst>
              </a:prstTxWarp>
            </a:bodyPr>
            <a:lstStyle/>
            <a:p>
              <a:pPr algn="ctr"/>
              <a:r>
                <a:rPr lang="fr-FR" sz="3600" b="1" kern="10">
                  <a:ln w="9525">
                    <a:solidFill>
                      <a:srgbClr val="009900"/>
                    </a:solidFill>
                    <a:round/>
                    <a:headEnd/>
                    <a:tailEnd/>
                  </a:ln>
                  <a:solidFill>
                    <a:srgbClr val="009900"/>
                  </a:solidFill>
                  <a:effectLst>
                    <a:outerShdw dist="35921" dir="2700000" algn="ctr" rotWithShape="0">
                      <a:srgbClr val="808080">
                        <a:alpha val="79999"/>
                      </a:srgbClr>
                    </a:outerShdw>
                  </a:effectLst>
                  <a:latin typeface="Arial Black"/>
                </a:rPr>
                <a:t>?</a:t>
              </a:r>
            </a:p>
          </p:txBody>
        </p:sp>
        <p:sp>
          <p:nvSpPr>
            <p:cNvPr id="17" name="WordArt 11"/>
            <p:cNvSpPr>
              <a:spLocks noChangeArrowheads="1" noChangeShapeType="1" noTextEdit="1"/>
            </p:cNvSpPr>
            <p:nvPr/>
          </p:nvSpPr>
          <p:spPr bwMode="auto">
            <a:xfrm rot="1402771" flipH="1">
              <a:off x="3735" y="1873"/>
              <a:ext cx="172" cy="407"/>
            </a:xfrm>
            <a:prstGeom prst="rect">
              <a:avLst/>
            </a:prstGeom>
          </p:spPr>
          <p:txBody>
            <a:bodyPr wrap="none" fromWordArt="1">
              <a:prstTxWarp prst="textPlain">
                <a:avLst>
                  <a:gd name="adj" fmla="val 30690"/>
                </a:avLst>
              </a:prstTxWarp>
            </a:bodyPr>
            <a:lstStyle/>
            <a:p>
              <a:pPr algn="ctr"/>
              <a:r>
                <a:rPr lang="fr-FR" sz="3600" b="1" kern="10">
                  <a:ln w="9525">
                    <a:solidFill>
                      <a:srgbClr val="009900"/>
                    </a:solidFill>
                    <a:round/>
                    <a:headEnd/>
                    <a:tailEnd/>
                  </a:ln>
                  <a:solidFill>
                    <a:srgbClr val="009900"/>
                  </a:solidFill>
                  <a:effectLst>
                    <a:outerShdw dist="35921" dir="2700000" algn="ctr" rotWithShape="0">
                      <a:srgbClr val="808080">
                        <a:alpha val="79999"/>
                      </a:srgbClr>
                    </a:outerShdw>
                  </a:effectLst>
                  <a:latin typeface="Arial Black"/>
                </a:rPr>
                <a:t>!</a:t>
              </a:r>
            </a:p>
          </p:txBody>
        </p:sp>
        <p:sp>
          <p:nvSpPr>
            <p:cNvPr id="18" name="WordArt 12"/>
            <p:cNvSpPr>
              <a:spLocks noChangeArrowheads="1" noChangeShapeType="1" noTextEdit="1"/>
            </p:cNvSpPr>
            <p:nvPr/>
          </p:nvSpPr>
          <p:spPr bwMode="auto">
            <a:xfrm rot="21470851" flipH="1">
              <a:off x="1973" y="1117"/>
              <a:ext cx="137" cy="435"/>
            </a:xfrm>
            <a:prstGeom prst="rect">
              <a:avLst/>
            </a:prstGeom>
          </p:spPr>
          <p:txBody>
            <a:bodyPr wrap="none" fromWordArt="1">
              <a:prstTxWarp prst="textPlain">
                <a:avLst>
                  <a:gd name="adj" fmla="val 30690"/>
                </a:avLst>
              </a:prstTxWarp>
            </a:bodyPr>
            <a:lstStyle/>
            <a:p>
              <a:pPr algn="ctr"/>
              <a:r>
                <a:rPr lang="fr-FR" sz="3600" b="1" kern="10">
                  <a:ln w="9525">
                    <a:solidFill>
                      <a:srgbClr val="FF6600"/>
                    </a:solidFill>
                    <a:round/>
                    <a:headEnd/>
                    <a:tailEnd/>
                  </a:ln>
                  <a:solidFill>
                    <a:srgbClr val="FF6600"/>
                  </a:solidFill>
                  <a:effectLst>
                    <a:outerShdw dist="35921" dir="2700000" algn="ctr" rotWithShape="0">
                      <a:srgbClr val="808080">
                        <a:alpha val="79999"/>
                      </a:srgbClr>
                    </a:outerShdw>
                  </a:effectLst>
                  <a:latin typeface="Arial Black"/>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3"/>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4">
                                            <p:bg/>
                                          </p:spTgt>
                                        </p:tgtEl>
                                        <p:attrNameLst>
                                          <p:attrName>style.visibility</p:attrName>
                                        </p:attrNameLst>
                                      </p:cBhvr>
                                      <p:to>
                                        <p:strVal val="visible"/>
                                      </p:to>
                                    </p:set>
                                    <p:animEffect transition="in" filter="box(in)">
                                      <p:cBhvr>
                                        <p:cTn id="14" dur="500"/>
                                        <p:tgtEl>
                                          <p:spTgt spid="4">
                                            <p:bg/>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box(in)">
                                      <p:cBhvr>
                                        <p:cTn id="19" dur="500"/>
                                        <p:tgtEl>
                                          <p:spTgt spid="4">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2 </a:t>
            </a:r>
            <a:r>
              <a:rPr lang="ar-MA" dirty="0" smtClean="0"/>
              <a:t>ـ 2 </a:t>
            </a:r>
            <a:r>
              <a:rPr lang="ar-MA" dirty="0" err="1" smtClean="0"/>
              <a:t>ـ</a:t>
            </a:r>
            <a:r>
              <a:rPr lang="ar-MA" dirty="0" smtClean="0"/>
              <a:t> التأثير على الصحة</a:t>
            </a:r>
            <a:r>
              <a:rPr lang="fr-FR" dirty="0" smtClean="0"/>
              <a:t>:</a:t>
            </a:r>
            <a:endParaRPr lang="fr-FR" dirty="0"/>
          </a:p>
        </p:txBody>
      </p:sp>
      <p:sp>
        <p:nvSpPr>
          <p:cNvPr id="3" name="Espace réservé du contenu 2"/>
          <p:cNvSpPr>
            <a:spLocks noGrp="1"/>
          </p:cNvSpPr>
          <p:nvPr>
            <p:ph idx="1"/>
          </p:nvPr>
        </p:nvSpPr>
        <p:spPr/>
        <p:txBody>
          <a:bodyPr>
            <a:normAutofit fontScale="70000" lnSpcReduction="20000"/>
          </a:bodyPr>
          <a:lstStyle/>
          <a:p>
            <a:r>
              <a:rPr lang="ar-MA" b="1" dirty="0" smtClean="0">
                <a:solidFill>
                  <a:schemeClr val="accent3">
                    <a:lumMod val="50000"/>
                  </a:schemeClr>
                </a:solidFill>
                <a:effectLst>
                  <a:outerShdw blurRad="38100" dist="38100" dir="2700000" algn="tl">
                    <a:srgbClr val="000000">
                      <a:alpha val="43137"/>
                    </a:srgbClr>
                  </a:outerShdw>
                </a:effectLst>
              </a:rPr>
              <a:t>ـ تسبب الغازات السامة الناتجة عن احتراق النفايات المنزلية خطرا على صحة الإنسان لأنها تتسبب في عدة أمراض</a:t>
            </a:r>
            <a:r>
              <a:rPr lang="fr-FR" b="1" dirty="0" smtClean="0">
                <a:solidFill>
                  <a:schemeClr val="accent3">
                    <a:lumMod val="50000"/>
                  </a:schemeClr>
                </a:solidFill>
                <a:effectLst>
                  <a:outerShdw blurRad="38100" dist="38100" dir="2700000" algn="tl">
                    <a:srgbClr val="000000">
                      <a:alpha val="43137"/>
                    </a:srgbClr>
                  </a:outerShdw>
                </a:effectLst>
              </a:rPr>
              <a:t>:</a:t>
            </a:r>
          </a:p>
          <a:p>
            <a:r>
              <a:rPr lang="ar-MA" b="1" dirty="0" smtClean="0">
                <a:solidFill>
                  <a:schemeClr val="accent3">
                    <a:lumMod val="50000"/>
                  </a:schemeClr>
                </a:solidFill>
              </a:rPr>
              <a:t>عواقبها</a:t>
            </a:r>
            <a:r>
              <a:rPr lang="fr-FR" dirty="0" smtClean="0"/>
              <a:t>	</a:t>
            </a:r>
          </a:p>
          <a:p>
            <a:r>
              <a:rPr lang="ar-MA" b="1" dirty="0" smtClean="0">
                <a:solidFill>
                  <a:schemeClr val="accent6">
                    <a:lumMod val="75000"/>
                  </a:schemeClr>
                </a:solidFill>
                <a:effectLst>
                  <a:outerShdw blurRad="38100" dist="38100" dir="2700000" algn="tl">
                    <a:srgbClr val="000000">
                      <a:alpha val="43137"/>
                    </a:srgbClr>
                  </a:outerShdw>
                </a:effectLst>
              </a:rPr>
              <a:t>الغازات الناتجة عن الاحتراق</a:t>
            </a:r>
            <a:endParaRPr lang="fr-FR" b="1" dirty="0" smtClean="0">
              <a:solidFill>
                <a:schemeClr val="accent6">
                  <a:lumMod val="75000"/>
                </a:schemeClr>
              </a:solidFill>
              <a:effectLst>
                <a:outerShdw blurRad="38100" dist="38100" dir="2700000" algn="tl">
                  <a:srgbClr val="000000">
                    <a:alpha val="43137"/>
                  </a:srgbClr>
                </a:outerShdw>
              </a:effectLst>
            </a:endParaRPr>
          </a:p>
          <a:p>
            <a:r>
              <a:rPr lang="ar-MA" b="1" dirty="0" smtClean="0">
                <a:solidFill>
                  <a:schemeClr val="accent6">
                    <a:lumMod val="75000"/>
                  </a:schemeClr>
                </a:solidFill>
                <a:effectLst>
                  <a:outerShdw blurRad="38100" dist="38100" dir="2700000" algn="tl">
                    <a:srgbClr val="000000">
                      <a:alpha val="43137"/>
                    </a:srgbClr>
                  </a:outerShdw>
                </a:effectLst>
              </a:rPr>
              <a:t>بكمية كبيرة:سام بالنسبة للجهاز القلبي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التنفسي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أحيانا مميت</a:t>
            </a:r>
            <a:r>
              <a:rPr lang="fr-FR" b="1" dirty="0" smtClean="0">
                <a:solidFill>
                  <a:schemeClr val="accent6">
                    <a:lumMod val="75000"/>
                  </a:schemeClr>
                </a:solidFill>
                <a:effectLst>
                  <a:outerShdw blurRad="38100" dist="38100" dir="2700000" algn="tl">
                    <a:srgbClr val="000000">
                      <a:alpha val="43137"/>
                    </a:srgbClr>
                  </a:outerShdw>
                </a:effectLst>
              </a:rPr>
              <a:t>. </a:t>
            </a:r>
          </a:p>
          <a:p>
            <a:r>
              <a:rPr lang="ar-MA" b="1" dirty="0" smtClean="0">
                <a:solidFill>
                  <a:schemeClr val="accent6">
                    <a:lumMod val="75000"/>
                  </a:schemeClr>
                </a:solidFill>
                <a:effectLst>
                  <a:outerShdw blurRad="38100" dist="38100" dir="2700000" algn="tl">
                    <a:srgbClr val="000000">
                      <a:alpha val="43137"/>
                    </a:srgbClr>
                  </a:outerShdw>
                </a:effectLst>
              </a:rPr>
              <a:t>بكمية ضعيفة:يعرقل نقل الأكسجين إلى الدماغ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القلب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العضلات..</a:t>
            </a:r>
            <a:r>
              <a:rPr lang="fr-FR" b="1" dirty="0" smtClean="0">
                <a:solidFill>
                  <a:schemeClr val="accent6">
                    <a:lumMod val="75000"/>
                  </a:schemeClr>
                </a:solidFill>
                <a:effectLst>
                  <a:outerShdw blurRad="38100" dist="38100" dir="2700000" algn="tl">
                    <a:srgbClr val="000000">
                      <a:alpha val="43137"/>
                    </a:srgbClr>
                  </a:outerShdw>
                </a:effectLst>
              </a:rPr>
              <a:t>	</a:t>
            </a:r>
            <a:r>
              <a:rPr lang="ar-MA" b="1" dirty="0" smtClean="0">
                <a:solidFill>
                  <a:schemeClr val="accent6">
                    <a:lumMod val="75000"/>
                  </a:schemeClr>
                </a:solidFill>
                <a:effectLst>
                  <a:outerShdw blurRad="38100" dist="38100" dir="2700000" algn="tl">
                    <a:srgbClr val="000000">
                      <a:alpha val="43137"/>
                    </a:srgbClr>
                  </a:outerShdw>
                </a:effectLst>
              </a:rPr>
              <a:t>أحادي أكسيد الكربون</a:t>
            </a:r>
            <a:endParaRPr lang="fr-FR" b="1" dirty="0" smtClean="0">
              <a:solidFill>
                <a:schemeClr val="accent6">
                  <a:lumMod val="75000"/>
                </a:schemeClr>
              </a:solidFill>
              <a:effectLst>
                <a:outerShdw blurRad="38100" dist="38100" dir="2700000" algn="tl">
                  <a:srgbClr val="000000">
                    <a:alpha val="43137"/>
                  </a:srgbClr>
                </a:outerShdw>
              </a:effectLst>
            </a:endParaRPr>
          </a:p>
          <a:p>
            <a:r>
              <a:rPr lang="ar-MA" b="1" dirty="0" smtClean="0">
                <a:solidFill>
                  <a:schemeClr val="accent6">
                    <a:lumMod val="75000"/>
                  </a:schemeClr>
                </a:solidFill>
                <a:effectLst>
                  <a:outerShdw blurRad="38100" dist="38100" dir="2700000" algn="tl">
                    <a:srgbClr val="000000">
                      <a:alpha val="43137"/>
                    </a:srgbClr>
                  </a:outerShdw>
                </a:effectLst>
              </a:rPr>
              <a:t>تسبب اضطرابات في الجهاز التنفسي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أزمات الربو</a:t>
            </a:r>
            <a:r>
              <a:rPr lang="fr-FR" b="1" dirty="0" smtClean="0">
                <a:solidFill>
                  <a:schemeClr val="accent6">
                    <a:lumMod val="75000"/>
                  </a:schemeClr>
                </a:solidFill>
                <a:effectLst>
                  <a:outerShdw blurRad="38100" dist="38100" dir="2700000" algn="tl">
                    <a:srgbClr val="000000">
                      <a:alpha val="43137"/>
                    </a:srgbClr>
                  </a:outerShdw>
                </a:effectLst>
              </a:rPr>
              <a:t>	</a:t>
            </a:r>
            <a:r>
              <a:rPr lang="ar-MA" b="1" dirty="0" err="1" smtClean="0">
                <a:solidFill>
                  <a:schemeClr val="accent6">
                    <a:lumMod val="75000"/>
                  </a:schemeClr>
                </a:solidFill>
                <a:effectLst>
                  <a:outerShdw blurRad="38100" dist="38100" dir="2700000" algn="tl">
                    <a:srgbClr val="000000">
                      <a:alpha val="43137"/>
                    </a:srgbClr>
                  </a:outerShdw>
                </a:effectLst>
              </a:rPr>
              <a:t>اوكسيدات</a:t>
            </a:r>
            <a:r>
              <a:rPr lang="ar-MA" b="1" dirty="0" smtClean="0">
                <a:solidFill>
                  <a:schemeClr val="accent6">
                    <a:lumMod val="75000"/>
                  </a:schemeClr>
                </a:solidFill>
                <a:effectLst>
                  <a:outerShdw blurRad="38100" dist="38100" dir="2700000" algn="tl">
                    <a:srgbClr val="000000">
                      <a:alpha val="43137"/>
                    </a:srgbClr>
                  </a:outerShdw>
                </a:effectLst>
              </a:rPr>
              <a:t> </a:t>
            </a:r>
            <a:r>
              <a:rPr lang="ar-MA" b="1" dirty="0" err="1" smtClean="0">
                <a:solidFill>
                  <a:schemeClr val="accent6">
                    <a:lumMod val="75000"/>
                  </a:schemeClr>
                </a:solidFill>
                <a:effectLst>
                  <a:outerShdw blurRad="38100" dist="38100" dir="2700000" algn="tl">
                    <a:srgbClr val="000000">
                      <a:alpha val="43137"/>
                    </a:srgbClr>
                  </a:outerShdw>
                </a:effectLst>
              </a:rPr>
              <a:t>الازوت</a:t>
            </a:r>
            <a:endParaRPr lang="fr-FR" b="1" dirty="0" smtClean="0">
              <a:solidFill>
                <a:schemeClr val="accent6">
                  <a:lumMod val="75000"/>
                </a:schemeClr>
              </a:solidFill>
              <a:effectLst>
                <a:outerShdw blurRad="38100" dist="38100" dir="2700000" algn="tl">
                  <a:srgbClr val="000000">
                    <a:alpha val="43137"/>
                  </a:srgbClr>
                </a:outerShdw>
              </a:effectLst>
            </a:endParaRPr>
          </a:p>
          <a:p>
            <a:r>
              <a:rPr lang="ar-MA" b="1" dirty="0" smtClean="0">
                <a:solidFill>
                  <a:schemeClr val="accent6">
                    <a:lumMod val="75000"/>
                  </a:schemeClr>
                </a:solidFill>
                <a:effectLst>
                  <a:outerShdw blurRad="38100" dist="38100" dir="2700000" algn="tl">
                    <a:srgbClr val="000000">
                      <a:alpha val="43137"/>
                    </a:srgbClr>
                  </a:outerShdw>
                </a:effectLst>
              </a:rPr>
              <a:t>اضطرابات في الجهاز التنفسي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القلبي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أزمات الربو</a:t>
            </a:r>
            <a:r>
              <a:rPr lang="fr-FR" b="1" dirty="0" smtClean="0">
                <a:solidFill>
                  <a:schemeClr val="accent6">
                    <a:lumMod val="75000"/>
                  </a:schemeClr>
                </a:solidFill>
                <a:effectLst>
                  <a:outerShdw blurRad="38100" dist="38100" dir="2700000" algn="tl">
                    <a:srgbClr val="000000">
                      <a:alpha val="43137"/>
                    </a:srgbClr>
                  </a:outerShdw>
                </a:effectLst>
              </a:rPr>
              <a:t>	</a:t>
            </a:r>
            <a:r>
              <a:rPr lang="ar-MA" b="1" dirty="0" err="1" smtClean="0">
                <a:solidFill>
                  <a:schemeClr val="accent6">
                    <a:lumMod val="75000"/>
                  </a:schemeClr>
                </a:solidFill>
                <a:effectLst>
                  <a:outerShdw blurRad="38100" dist="38100" dir="2700000" algn="tl">
                    <a:srgbClr val="000000">
                      <a:alpha val="43137"/>
                    </a:srgbClr>
                  </a:outerShdw>
                </a:effectLst>
              </a:rPr>
              <a:t>اوكسيدات</a:t>
            </a:r>
            <a:r>
              <a:rPr lang="ar-MA" b="1" dirty="0" smtClean="0">
                <a:solidFill>
                  <a:schemeClr val="accent6">
                    <a:lumMod val="75000"/>
                  </a:schemeClr>
                </a:solidFill>
                <a:effectLst>
                  <a:outerShdw blurRad="38100" dist="38100" dir="2700000" algn="tl">
                    <a:srgbClr val="000000">
                      <a:alpha val="43137"/>
                    </a:srgbClr>
                  </a:outerShdw>
                </a:effectLst>
              </a:rPr>
              <a:t> الكبريت</a:t>
            </a:r>
            <a:endParaRPr lang="fr-FR" b="1" dirty="0" smtClean="0">
              <a:solidFill>
                <a:schemeClr val="accent6">
                  <a:lumMod val="75000"/>
                </a:schemeClr>
              </a:solidFill>
              <a:effectLst>
                <a:outerShdw blurRad="38100" dist="38100" dir="2700000" algn="tl">
                  <a:srgbClr val="000000">
                    <a:alpha val="43137"/>
                  </a:srgbClr>
                </a:outerShdw>
              </a:effectLst>
            </a:endParaRPr>
          </a:p>
          <a:p>
            <a:r>
              <a:rPr lang="ar-MA" b="1" dirty="0" smtClean="0">
                <a:solidFill>
                  <a:schemeClr val="accent6">
                    <a:lumMod val="75000"/>
                  </a:schemeClr>
                </a:solidFill>
                <a:effectLst>
                  <a:outerShdw blurRad="38100" dist="38100" dir="2700000" algn="tl">
                    <a:srgbClr val="000000">
                      <a:alpha val="43137"/>
                    </a:srgbClr>
                  </a:outerShdw>
                </a:effectLst>
              </a:rPr>
              <a:t>تؤثر على الجهاز المناعي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العصبي </a:t>
            </a:r>
            <a:r>
              <a:rPr lang="ar-MA" b="1" dirty="0" err="1" smtClean="0">
                <a:solidFill>
                  <a:schemeClr val="accent6">
                    <a:lumMod val="75000"/>
                  </a:schemeClr>
                </a:solidFill>
                <a:effectLst>
                  <a:outerShdw blurRad="38100" dist="38100" dir="2700000" algn="tl">
                    <a:srgbClr val="000000">
                      <a:alpha val="43137"/>
                    </a:srgbClr>
                  </a:outerShdw>
                </a:effectLst>
              </a:rPr>
              <a:t>و</a:t>
            </a:r>
            <a:r>
              <a:rPr lang="ar-MA" b="1" dirty="0" smtClean="0">
                <a:solidFill>
                  <a:schemeClr val="accent6">
                    <a:lumMod val="75000"/>
                  </a:schemeClr>
                </a:solidFill>
                <a:effectLst>
                  <a:outerShdw blurRad="38100" dist="38100" dir="2700000" algn="tl">
                    <a:srgbClr val="000000">
                      <a:alpha val="43137"/>
                    </a:srgbClr>
                  </a:outerShdw>
                </a:effectLst>
              </a:rPr>
              <a:t> الهرموني، تسبب السرطان</a:t>
            </a:r>
            <a:r>
              <a:rPr lang="fr-FR" b="1" dirty="0" smtClean="0">
                <a:solidFill>
                  <a:schemeClr val="accent6">
                    <a:lumMod val="75000"/>
                  </a:schemeClr>
                </a:solidFill>
                <a:effectLst>
                  <a:outerShdw blurRad="38100" dist="38100" dir="2700000" algn="tl">
                    <a:srgbClr val="000000">
                      <a:alpha val="43137"/>
                    </a:srgbClr>
                  </a:outerShdw>
                </a:effectLst>
              </a:rPr>
              <a:t>	</a:t>
            </a:r>
            <a:r>
              <a:rPr lang="ar-MA" b="1" dirty="0" err="1" smtClean="0">
                <a:solidFill>
                  <a:schemeClr val="accent6">
                    <a:lumMod val="75000"/>
                  </a:schemeClr>
                </a:solidFill>
                <a:effectLst>
                  <a:outerShdw blurRad="38100" dist="38100" dir="2700000" algn="tl">
                    <a:srgbClr val="000000">
                      <a:alpha val="43137"/>
                    </a:srgbClr>
                  </a:outerShdw>
                </a:effectLst>
              </a:rPr>
              <a:t>الديوكسين</a:t>
            </a:r>
            <a:endParaRPr lang="fr-FR" b="1" dirty="0" smtClean="0">
              <a:solidFill>
                <a:schemeClr val="accent6">
                  <a:lumMod val="75000"/>
                </a:schemeClr>
              </a:solidFill>
              <a:effectLst>
                <a:outerShdw blurRad="38100" dist="38100" dir="2700000" algn="tl">
                  <a:srgbClr val="000000">
                    <a:alpha val="43137"/>
                  </a:srgbClr>
                </a:outerShdw>
              </a:effectLst>
            </a:endParaRPr>
          </a:p>
          <a:p>
            <a:r>
              <a:rPr lang="ar-MA" b="1" dirty="0" smtClean="0">
                <a:solidFill>
                  <a:schemeClr val="accent6">
                    <a:lumMod val="75000"/>
                  </a:schemeClr>
                </a:solidFill>
                <a:effectLst>
                  <a:outerShdw blurRad="38100" dist="38100" dir="2700000" algn="tl">
                    <a:srgbClr val="000000">
                      <a:alpha val="43137"/>
                    </a:srgbClr>
                  </a:outerShdw>
                </a:effectLst>
              </a:rPr>
              <a:t>اضطرابات تنفسية</a:t>
            </a:r>
            <a:r>
              <a:rPr lang="fr-FR" b="1" dirty="0" smtClean="0">
                <a:solidFill>
                  <a:schemeClr val="accent6">
                    <a:lumMod val="75000"/>
                  </a:schemeClr>
                </a:solidFill>
                <a:effectLst>
                  <a:outerShdw blurRad="38100" dist="38100" dir="2700000" algn="tl">
                    <a:srgbClr val="000000">
                      <a:alpha val="43137"/>
                    </a:srgbClr>
                  </a:outerShdw>
                </a:effectLst>
              </a:rPr>
              <a:t>	</a:t>
            </a:r>
            <a:r>
              <a:rPr lang="ar-MA" b="1" dirty="0" err="1" smtClean="0">
                <a:solidFill>
                  <a:schemeClr val="accent6">
                    <a:lumMod val="75000"/>
                  </a:schemeClr>
                </a:solidFill>
                <a:effectLst>
                  <a:outerShdw blurRad="38100" dist="38100" dir="2700000" algn="tl">
                    <a:srgbClr val="000000">
                      <a:alpha val="43137"/>
                    </a:srgbClr>
                  </a:outerShdw>
                </a:effectLst>
              </a:rPr>
              <a:t>الألدهيد</a:t>
            </a:r>
            <a:r>
              <a:rPr lang="fr-FR" b="1" dirty="0" smtClean="0">
                <a:solidFill>
                  <a:schemeClr val="accent6">
                    <a:lumMod val="75000"/>
                  </a:schemeClr>
                </a:solidFill>
                <a:effectLst>
                  <a:outerShdw blurRad="38100" dist="38100" dir="2700000" algn="tl">
                    <a:srgbClr val="000000">
                      <a:alpha val="43137"/>
                    </a:srgbClr>
                  </a:outerShdw>
                </a:effectLst>
              </a:rPr>
              <a:t>	</a:t>
            </a:r>
            <a:r>
              <a:rPr lang="ar-MA" b="1" dirty="0" smtClean="0">
                <a:solidFill>
                  <a:schemeClr val="accent6">
                    <a:lumMod val="75000"/>
                  </a:schemeClr>
                </a:solidFill>
                <a:effectLst>
                  <a:outerShdw blurRad="38100" dist="38100" dir="2700000" algn="tl">
                    <a:srgbClr val="000000">
                      <a:alpha val="43137"/>
                    </a:srgbClr>
                  </a:outerShdw>
                </a:effectLst>
              </a:rPr>
              <a:t>مواد عضوية طيارة</a:t>
            </a:r>
            <a:endParaRPr lang="fr-FR" b="1" dirty="0" smtClean="0">
              <a:solidFill>
                <a:schemeClr val="accent6">
                  <a:lumMod val="75000"/>
                </a:schemeClr>
              </a:solidFill>
              <a:effectLst>
                <a:outerShdw blurRad="38100" dist="38100" dir="2700000" algn="tl">
                  <a:srgbClr val="000000">
                    <a:alpha val="43137"/>
                  </a:srgbClr>
                </a:outerShdw>
              </a:effectLst>
            </a:endParaRPr>
          </a:p>
          <a:p>
            <a:r>
              <a:rPr lang="ar-MA" b="1" dirty="0" smtClean="0">
                <a:solidFill>
                  <a:schemeClr val="accent6">
                    <a:lumMod val="75000"/>
                  </a:schemeClr>
                </a:solidFill>
                <a:effectLst>
                  <a:outerShdw blurRad="38100" dist="38100" dir="2700000" algn="tl">
                    <a:srgbClr val="000000">
                      <a:alpha val="43137"/>
                    </a:srgbClr>
                  </a:outerShdw>
                </a:effectLst>
              </a:rPr>
              <a:t>تسبب السرطان</a:t>
            </a:r>
            <a:r>
              <a:rPr lang="fr-FR" b="1" dirty="0" smtClean="0">
                <a:solidFill>
                  <a:schemeClr val="accent6">
                    <a:lumMod val="75000"/>
                  </a:schemeClr>
                </a:solidFill>
                <a:effectLst>
                  <a:outerShdw blurRad="38100" dist="38100" dir="2700000" algn="tl">
                    <a:srgbClr val="000000">
                      <a:alpha val="43137"/>
                    </a:srgbClr>
                  </a:outerShdw>
                </a:effectLst>
              </a:rPr>
              <a:t>	</a:t>
            </a:r>
            <a:r>
              <a:rPr lang="ar-MA" b="1" dirty="0" err="1" smtClean="0">
                <a:solidFill>
                  <a:schemeClr val="accent6">
                    <a:lumMod val="75000"/>
                  </a:schemeClr>
                </a:solidFill>
                <a:effectLst>
                  <a:outerShdw blurRad="38100" dist="38100" dir="2700000" algn="tl">
                    <a:srgbClr val="000000">
                      <a:alpha val="43137"/>
                    </a:srgbClr>
                  </a:outerShdw>
                </a:effectLst>
              </a:rPr>
              <a:t>البنزن</a:t>
            </a:r>
            <a:r>
              <a:rPr lang="fr-FR" b="1" dirty="0" smtClean="0">
                <a:solidFill>
                  <a:schemeClr val="accent6">
                    <a:lumMod val="75000"/>
                  </a:schemeClr>
                </a:solidFill>
                <a:effectLst>
                  <a:outerShdw blurRad="38100" dist="38100" dir="2700000" algn="tl">
                    <a:srgbClr val="000000">
                      <a:alpha val="43137"/>
                    </a:srgbClr>
                  </a:outerShdw>
                </a:effectLst>
              </a:rPr>
              <a:t>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9"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7"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8"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9" presetClass="entr" presetSubtype="0" accel="10000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9" presetClass="entr" presetSubtype="0" accel="10000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3"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4"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9" presetClass="entr" presetSubtype="0" accel="10000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1"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2"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9" presetClass="entr" presetSubtype="0" accel="10000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 calcmode="lin" valueType="num">
                                      <p:cBhvr>
                                        <p:cTn id="48"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39" presetClass="entr" presetSubtype="0" accel="10000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 calcmode="lin" valueType="num">
                                      <p:cBhvr>
                                        <p:cTn id="56"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7"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8"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9"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39" presetClass="entr" presetSubtype="0" accel="100000" fill="hold" grpId="0" nodeType="clickEffect">
                                  <p:stCondLst>
                                    <p:cond delay="0"/>
                                  </p:stCondLst>
                                  <p:childTnLst>
                                    <p:set>
                                      <p:cBhvr>
                                        <p:cTn id="63" dur="1" fill="hold">
                                          <p:stCondLst>
                                            <p:cond delay="0"/>
                                          </p:stCondLst>
                                        </p:cTn>
                                        <p:tgtEl>
                                          <p:spTgt spid="3">
                                            <p:txEl>
                                              <p:pRg st="6" end="6"/>
                                            </p:txEl>
                                          </p:spTgt>
                                        </p:tgtEl>
                                        <p:attrNameLst>
                                          <p:attrName>style.visibility</p:attrName>
                                        </p:attrNameLst>
                                      </p:cBhvr>
                                      <p:to>
                                        <p:strVal val="visible"/>
                                      </p:to>
                                    </p:set>
                                    <p:anim calcmode="lin" valueType="num">
                                      <p:cBhvr>
                                        <p:cTn id="64" dur="5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5" dur="5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6" dur="5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67"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39" presetClass="entr" presetSubtype="0" accel="100000" fill="hold" grpId="0" nodeType="clickEffect">
                                  <p:stCondLst>
                                    <p:cond delay="0"/>
                                  </p:stCondLst>
                                  <p:childTnLst>
                                    <p:set>
                                      <p:cBhvr>
                                        <p:cTn id="71" dur="1" fill="hold">
                                          <p:stCondLst>
                                            <p:cond delay="0"/>
                                          </p:stCondLst>
                                        </p:cTn>
                                        <p:tgtEl>
                                          <p:spTgt spid="3">
                                            <p:txEl>
                                              <p:pRg st="7" end="7"/>
                                            </p:txEl>
                                          </p:spTgt>
                                        </p:tgtEl>
                                        <p:attrNameLst>
                                          <p:attrName>style.visibility</p:attrName>
                                        </p:attrNameLst>
                                      </p:cBhvr>
                                      <p:to>
                                        <p:strVal val="visible"/>
                                      </p:to>
                                    </p:set>
                                    <p:anim calcmode="lin" valueType="num">
                                      <p:cBhvr>
                                        <p:cTn id="72" dur="500" fill="hold"/>
                                        <p:tgtEl>
                                          <p:spTgt spid="3">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3" dur="500" fill="hold"/>
                                        <p:tgtEl>
                                          <p:spTgt spid="3">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4" dur="500" fill="hold"/>
                                        <p:tgtEl>
                                          <p:spTgt spid="3">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75"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39" presetClass="entr" presetSubtype="0" accel="100000" fill="hold" grpId="0" nodeType="clickEffect">
                                  <p:stCondLst>
                                    <p:cond delay="0"/>
                                  </p:stCondLst>
                                  <p:childTnLst>
                                    <p:set>
                                      <p:cBhvr>
                                        <p:cTn id="79" dur="1" fill="hold">
                                          <p:stCondLst>
                                            <p:cond delay="0"/>
                                          </p:stCondLst>
                                        </p:cTn>
                                        <p:tgtEl>
                                          <p:spTgt spid="3">
                                            <p:txEl>
                                              <p:pRg st="8" end="8"/>
                                            </p:txEl>
                                          </p:spTgt>
                                        </p:tgtEl>
                                        <p:attrNameLst>
                                          <p:attrName>style.visibility</p:attrName>
                                        </p:attrNameLst>
                                      </p:cBhvr>
                                      <p:to>
                                        <p:strVal val="visible"/>
                                      </p:to>
                                    </p:set>
                                    <p:anim calcmode="lin" valueType="num">
                                      <p:cBhvr>
                                        <p:cTn id="80" dur="500" fill="hold"/>
                                        <p:tgtEl>
                                          <p:spTgt spid="3">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1" dur="500" fill="hold"/>
                                        <p:tgtEl>
                                          <p:spTgt spid="3">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82" dur="500" fill="hold"/>
                                        <p:tgtEl>
                                          <p:spTgt spid="3">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83"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39" presetClass="entr" presetSubtype="0" accel="100000" fill="hold" grpId="0" nodeType="click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 calcmode="lin" valueType="num">
                                      <p:cBhvr>
                                        <p:cTn id="88" dur="500" fill="hold"/>
                                        <p:tgtEl>
                                          <p:spTgt spid="3">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9" dur="500" fill="hold"/>
                                        <p:tgtEl>
                                          <p:spTgt spid="3">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0" dur="500" fill="hold"/>
                                        <p:tgtEl>
                                          <p:spTgt spid="3">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91"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2 </a:t>
            </a:r>
            <a:r>
              <a:rPr lang="ar-MA" dirty="0" smtClean="0"/>
              <a:t>ـ 3 </a:t>
            </a:r>
            <a:r>
              <a:rPr lang="ar-MA" dirty="0" err="1" smtClean="0"/>
              <a:t>ـ</a:t>
            </a:r>
            <a:r>
              <a:rPr lang="ar-MA" dirty="0" smtClean="0"/>
              <a:t> التأثير على الاقتصاد</a:t>
            </a:r>
            <a:r>
              <a:rPr lang="fr-FR" dirty="0" smtClean="0"/>
              <a:t>:</a:t>
            </a:r>
            <a:endParaRPr lang="fr-FR" dirty="0"/>
          </a:p>
        </p:txBody>
      </p:sp>
      <p:sp>
        <p:nvSpPr>
          <p:cNvPr id="3" name="Espace réservé du contenu 2"/>
          <p:cNvSpPr>
            <a:spLocks noGrp="1"/>
          </p:cNvSpPr>
          <p:nvPr>
            <p:ph idx="1"/>
          </p:nvPr>
        </p:nvSpPr>
        <p:spPr/>
        <p:txBody>
          <a:bodyPr/>
          <a:lstStyle/>
          <a:p>
            <a:endParaRPr lang="fr-FR" b="1" i="1" dirty="0" smtClean="0">
              <a:solidFill>
                <a:schemeClr val="accent6">
                  <a:lumMod val="75000"/>
                </a:schemeClr>
              </a:solidFill>
              <a:effectLst>
                <a:outerShdw blurRad="38100" dist="38100" dir="2700000" algn="tl">
                  <a:srgbClr val="000000">
                    <a:alpha val="43137"/>
                  </a:srgbClr>
                </a:outerShdw>
              </a:effectLst>
            </a:endParaRPr>
          </a:p>
          <a:p>
            <a:r>
              <a:rPr lang="ar-MA" b="1" i="1" dirty="0" smtClean="0">
                <a:solidFill>
                  <a:schemeClr val="accent6">
                    <a:lumMod val="75000"/>
                  </a:schemeClr>
                </a:solidFill>
                <a:effectLst>
                  <a:outerShdw blurRad="38100" dist="38100" dir="2700000" algn="tl">
                    <a:srgbClr val="000000">
                      <a:alpha val="43137"/>
                    </a:srgbClr>
                  </a:outerShdw>
                </a:effectLst>
              </a:rPr>
              <a:t>يكلف تدبير النفايات المنزلية ،</a:t>
            </a:r>
            <a:r>
              <a:rPr lang="ar-MA" b="1" i="1" dirty="0" err="1" smtClean="0">
                <a:solidFill>
                  <a:schemeClr val="accent6">
                    <a:lumMod val="75000"/>
                  </a:schemeClr>
                </a:solidFill>
                <a:effectLst>
                  <a:outerShdw blurRad="38100" dist="38100" dir="2700000" algn="tl">
                    <a:srgbClr val="000000">
                      <a:alpha val="43137"/>
                    </a:srgbClr>
                  </a:outerShdw>
                </a:effectLst>
              </a:rPr>
              <a:t>اعتمادات</a:t>
            </a:r>
            <a:r>
              <a:rPr lang="ar-MA" b="1" i="1" dirty="0" smtClean="0">
                <a:solidFill>
                  <a:schemeClr val="accent6">
                    <a:lumMod val="75000"/>
                  </a:schemeClr>
                </a:solidFill>
                <a:effectLst>
                  <a:outerShdw blurRad="38100" dist="38100" dir="2700000" algn="tl">
                    <a:srgbClr val="000000">
                      <a:alpha val="43137"/>
                    </a:srgbClr>
                  </a:outerShdw>
                </a:effectLst>
              </a:rPr>
              <a:t> مالية مهمة بالمقابل تحتوي هذه النفايات على عدة مواد يمكن إعادة استعمالها كمواد أولية في عدة صناعات (البلاستيكية، المعدنية، الورقية) أو لإنتاج أسمدة عضوية بدل استعمال الأسمدة الكيماوية أو لإنتاج الطاقة الكهربائية عن طريق </a:t>
            </a:r>
            <a:r>
              <a:rPr lang="ar-MA" b="1" i="1" dirty="0" err="1" smtClean="0">
                <a:solidFill>
                  <a:schemeClr val="accent6">
                    <a:lumMod val="75000"/>
                  </a:schemeClr>
                </a:solidFill>
                <a:effectLst>
                  <a:outerShdw blurRad="38100" dist="38100" dir="2700000" algn="tl">
                    <a:srgbClr val="000000">
                      <a:alpha val="43137"/>
                    </a:srgbClr>
                  </a:outerShdw>
                </a:effectLst>
              </a:rPr>
              <a:t>الترمي</a:t>
            </a:r>
            <a:endParaRPr lang="fr-FR" b="1" i="1" dirty="0">
              <a:solidFill>
                <a:schemeClr val="accent6">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from="(-#ppt_w/2)" to="(#ppt_x)" calcmode="lin" valueType="num">
                                      <p:cBhvr>
                                        <p:cTn id="14" dur="600" fill="hold">
                                          <p:stCondLst>
                                            <p:cond delay="0"/>
                                          </p:stCondLst>
                                        </p:cTn>
                                        <p:tgtEl>
                                          <p:spTgt spid="3">
                                            <p:txEl>
                                              <p:pRg st="1" end="1"/>
                                            </p:txEl>
                                          </p:spTgt>
                                        </p:tgtEl>
                                        <p:attrNameLst>
                                          <p:attrName>ppt_x</p:attrName>
                                        </p:attrNameLst>
                                      </p:cBhvr>
                                    </p:anim>
                                    <p:anim from="0" to="-1.0" calcmode="lin" valueType="num">
                                      <p:cBhvr>
                                        <p:cTn id="15" dur="200" decel="50000" autoRev="1" fill="hold">
                                          <p:stCondLst>
                                            <p:cond delay="600"/>
                                          </p:stCondLst>
                                        </p:cTn>
                                        <p:tgtEl>
                                          <p:spTgt spid="3">
                                            <p:txEl>
                                              <p:pRg st="1" end="1"/>
                                            </p:txEl>
                                          </p:spTgt>
                                        </p:tgtEl>
                                        <p:attrNameLst>
                                          <p:attrName>xshear</p:attrName>
                                        </p:attrNameLst>
                                      </p:cBhvr>
                                    </p:anim>
                                    <p:animScale>
                                      <p:cBhvr>
                                        <p:cTn id="16" dur="200" decel="100000" autoRev="1" fill="hold">
                                          <p:stCondLst>
                                            <p:cond delay="600"/>
                                          </p:stCondLst>
                                        </p:cTn>
                                        <p:tgtEl>
                                          <p:spTgt spid="3">
                                            <p:txEl>
                                              <p:pRg st="1" end="1"/>
                                            </p:txEl>
                                          </p:spTgt>
                                        </p:tgtEl>
                                      </p:cBhvr>
                                      <p:from x="100000" y="100000"/>
                                      <p:to x="80000" y="100000"/>
                                    </p:animScale>
                                    <p:anim by="(#ppt_h/3+#ppt_w*0.1)" calcmode="lin" valueType="num">
                                      <p:cBhvr additive="sum">
                                        <p:cTn id="17" dur="200" decel="100000" autoRev="1" fill="hold">
                                          <p:stCondLst>
                                            <p:cond delay="600"/>
                                          </p:stCondLst>
                                        </p:cTn>
                                        <p:tgtEl>
                                          <p:spTgt spid="3">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sz="4000" u="sng" dirty="0" smtClean="0">
                <a:solidFill>
                  <a:schemeClr val="accent2"/>
                </a:solidFill>
              </a:rPr>
              <a:t>تعريف </a:t>
            </a:r>
            <a:r>
              <a:rPr lang="ar-MA" sz="4000" u="sng" dirty="0" smtClean="0">
                <a:solidFill>
                  <a:schemeClr val="accent2"/>
                </a:solidFill>
              </a:rPr>
              <a:t>النفايات </a:t>
            </a:r>
            <a:r>
              <a:rPr lang="ar-MA" sz="4000" u="sng" dirty="0" smtClean="0">
                <a:solidFill>
                  <a:schemeClr val="accent2"/>
                </a:solidFill>
              </a:rPr>
              <a:t>المنزلية</a:t>
            </a:r>
            <a:r>
              <a:rPr lang="fr-FR" sz="4000" u="sng" dirty="0" smtClean="0">
                <a:solidFill>
                  <a:schemeClr val="accent2"/>
                </a:solidFill>
              </a:rPr>
              <a:t>    </a:t>
            </a:r>
            <a:endParaRPr lang="fr-FR" dirty="0"/>
          </a:p>
        </p:txBody>
      </p:sp>
      <p:sp>
        <p:nvSpPr>
          <p:cNvPr id="3" name="Espace réservé du contenu 2"/>
          <p:cNvSpPr>
            <a:spLocks noGrp="1"/>
          </p:cNvSpPr>
          <p:nvPr>
            <p:ph idx="1"/>
          </p:nvPr>
        </p:nvSpPr>
        <p:spPr/>
        <p:txBody>
          <a:bodyPr>
            <a:normAutofit/>
          </a:bodyPr>
          <a:lstStyle/>
          <a:p>
            <a:r>
              <a:rPr lang="ar-SA" sz="4000" b="1" u="sng" dirty="0" smtClean="0">
                <a:solidFill>
                  <a:schemeClr val="accent2">
                    <a:lumMod val="60000"/>
                    <a:lumOff val="40000"/>
                  </a:schemeClr>
                </a:solidFill>
                <a:effectLst>
                  <a:outerShdw blurRad="38100" dist="38100" dir="2700000" algn="tl">
                    <a:srgbClr val="000000">
                      <a:alpha val="43137"/>
                    </a:srgbClr>
                  </a:outerShdw>
                </a:effectLst>
              </a:rPr>
              <a:t>النفايات المنزلية هي مجموع مخلفات الحياة اليومية التي نتخلص منها كل يوم أو التي </a:t>
            </a:r>
            <a:endParaRPr lang="fr-FR" sz="4000" b="1" u="sng" dirty="0" smtClean="0">
              <a:solidFill>
                <a:schemeClr val="accent2">
                  <a:lumMod val="60000"/>
                  <a:lumOff val="40000"/>
                </a:schemeClr>
              </a:solidFill>
              <a:effectLst>
                <a:outerShdw blurRad="38100" dist="38100" dir="2700000" algn="tl">
                  <a:srgbClr val="000000">
                    <a:alpha val="43137"/>
                  </a:srgbClr>
                </a:outerShdw>
              </a:effectLst>
            </a:endParaRPr>
          </a:p>
          <a:p>
            <a:pPr>
              <a:buNone/>
            </a:pPr>
            <a:r>
              <a:rPr lang="ar-SA" sz="4000" b="1" u="sng" dirty="0" smtClean="0">
                <a:solidFill>
                  <a:schemeClr val="accent2">
                    <a:lumMod val="60000"/>
                    <a:lumOff val="40000"/>
                  </a:schemeClr>
                </a:solidFill>
                <a:effectLst>
                  <a:outerShdw blurRad="38100" dist="38100" dir="2700000" algn="tl">
                    <a:srgbClr val="000000">
                      <a:alpha val="43137"/>
                    </a:srgbClr>
                  </a:outerShdw>
                </a:effectLst>
              </a:rPr>
              <a:t>أصبحت غير </a:t>
            </a:r>
            <a:r>
              <a:rPr lang="ar-SA" sz="4000" b="1" u="sng" dirty="0" smtClean="0">
                <a:solidFill>
                  <a:schemeClr val="accent2">
                    <a:lumMod val="60000"/>
                    <a:lumOff val="40000"/>
                  </a:schemeClr>
                </a:solidFill>
                <a:effectLst>
                  <a:outerShdw blurRad="38100" dist="38100" dir="2700000" algn="tl">
                    <a:srgbClr val="000000">
                      <a:alpha val="43137"/>
                    </a:srgbClr>
                  </a:outerShdw>
                </a:effectLst>
              </a:rPr>
              <a:t>مرغوب فيها</a:t>
            </a:r>
            <a:endParaRPr lang="fr-FR" sz="4000" b="1" dirty="0">
              <a:solidFill>
                <a:schemeClr val="accent2">
                  <a:lumMod val="60000"/>
                  <a:lumOff val="40000"/>
                </a:schemeClr>
              </a:solidFill>
              <a:effectLst>
                <a:outerShdw blurRad="38100" dist="38100" dir="2700000" algn="tl">
                  <a:srgbClr val="000000">
                    <a:alpha val="43137"/>
                  </a:srgbClr>
                </a:outerShdw>
              </a:effectLst>
            </a:endParaRPr>
          </a:p>
        </p:txBody>
      </p:sp>
      <p:pic>
        <p:nvPicPr>
          <p:cNvPr id="4" name="Picture 10" descr="poubelle-dbs-noir"/>
          <p:cNvPicPr>
            <a:picLocks noChangeAspect="1" noChangeArrowheads="1"/>
          </p:cNvPicPr>
          <p:nvPr/>
        </p:nvPicPr>
        <p:blipFill>
          <a:blip r:embed="rId2"/>
          <a:srcRect/>
          <a:stretch>
            <a:fillRect/>
          </a:stretch>
        </p:blipFill>
        <p:spPr bwMode="auto">
          <a:xfrm>
            <a:off x="0" y="4510093"/>
            <a:ext cx="2162689" cy="234790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MA" dirty="0" smtClean="0"/>
              <a:t>1 </a:t>
            </a:r>
            <a:r>
              <a:rPr lang="ar-MA" dirty="0" err="1" smtClean="0"/>
              <a:t>ـ</a:t>
            </a:r>
            <a:r>
              <a:rPr lang="ar-MA" dirty="0" smtClean="0"/>
              <a:t> التخلص من النفايات المنزلية الصلبة :</a:t>
            </a:r>
            <a:endParaRPr lang="fr-FR" dirty="0"/>
          </a:p>
        </p:txBody>
      </p:sp>
      <p:sp>
        <p:nvSpPr>
          <p:cNvPr id="3" name="Espace réservé du contenu 2"/>
          <p:cNvSpPr>
            <a:spLocks noGrp="1"/>
          </p:cNvSpPr>
          <p:nvPr>
            <p:ph idx="1"/>
          </p:nvPr>
        </p:nvSpPr>
        <p:spPr/>
        <p:txBody>
          <a:bodyPr/>
          <a:lstStyle/>
          <a:p>
            <a:pPr algn="r">
              <a:buNone/>
            </a:pPr>
            <a:r>
              <a:rPr lang="ar-MA" b="1" u="sng" dirty="0" smtClean="0">
                <a:solidFill>
                  <a:schemeClr val="accent2">
                    <a:lumMod val="60000"/>
                    <a:lumOff val="40000"/>
                  </a:schemeClr>
                </a:solidFill>
                <a:effectLst>
                  <a:outerShdw blurRad="38100" dist="38100" dir="2700000" algn="tl">
                    <a:srgbClr val="000000">
                      <a:alpha val="43137"/>
                    </a:srgbClr>
                  </a:outerShdw>
                </a:effectLst>
              </a:rPr>
              <a:t>ـ </a:t>
            </a:r>
            <a:r>
              <a:rPr lang="ar-MA" b="1" u="sng" dirty="0" smtClean="0">
                <a:solidFill>
                  <a:schemeClr val="accent2">
                    <a:lumMod val="60000"/>
                    <a:lumOff val="40000"/>
                  </a:schemeClr>
                </a:solidFill>
                <a:effectLst>
                  <a:outerShdw blurRad="38100" dist="38100" dir="2700000" algn="tl">
                    <a:srgbClr val="000000">
                      <a:alpha val="43137"/>
                    </a:srgbClr>
                  </a:outerShdw>
                </a:effectLst>
              </a:rPr>
              <a:t>الانتقاء</a:t>
            </a:r>
            <a:r>
              <a:rPr lang="ar-MA" b="1" u="sng" dirty="0" smtClean="0">
                <a:solidFill>
                  <a:schemeClr val="accent2">
                    <a:lumMod val="60000"/>
                    <a:lumOff val="40000"/>
                  </a:schemeClr>
                </a:solidFill>
                <a:effectLst>
                  <a:outerShdw blurRad="38100" dist="38100" dir="2700000" algn="tl">
                    <a:srgbClr val="000000">
                      <a:alpha val="43137"/>
                    </a:srgbClr>
                  </a:outerShdw>
                </a:effectLst>
              </a:rPr>
              <a:t>:</a:t>
            </a:r>
            <a:r>
              <a:rPr lang="fr-FR" b="1" dirty="0" smtClean="0"/>
              <a:t> </a:t>
            </a:r>
            <a:endParaRPr lang="fr-FR" b="1" dirty="0" smtClean="0"/>
          </a:p>
          <a:p>
            <a:pPr algn="r">
              <a:buNone/>
            </a:pPr>
            <a:endParaRPr lang="fr-FR" dirty="0"/>
          </a:p>
        </p:txBody>
      </p:sp>
      <p:pic>
        <p:nvPicPr>
          <p:cNvPr id="4" name="Image 3" descr="repartitdech.GIF"/>
          <p:cNvPicPr>
            <a:picLocks noChangeAspect="1"/>
          </p:cNvPicPr>
          <p:nvPr/>
        </p:nvPicPr>
        <p:blipFill>
          <a:blip r:embed="rId2"/>
          <a:stretch>
            <a:fillRect/>
          </a:stretch>
        </p:blipFill>
        <p:spPr>
          <a:xfrm>
            <a:off x="428596" y="2428868"/>
            <a:ext cx="7621072" cy="40719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Horizont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1947822_1470892126458890_871370364_n.jpg"/>
          <p:cNvPicPr>
            <a:picLocks noGrp="1" noChangeAspect="1"/>
          </p:cNvPicPr>
          <p:nvPr>
            <p:ph idx="1"/>
          </p:nvPr>
        </p:nvPicPr>
        <p:blipFill>
          <a:blip r:embed="rId2"/>
          <a:stretch>
            <a:fillRect/>
          </a:stretch>
        </p:blipFill>
        <p:spPr>
          <a:xfrm>
            <a:off x="285720" y="285705"/>
            <a:ext cx="7572427" cy="657229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MA" dirty="0" smtClean="0"/>
              <a:t>ـ 2 </a:t>
            </a:r>
            <a:r>
              <a:rPr lang="ar-MA" dirty="0" err="1" smtClean="0"/>
              <a:t>ـ</a:t>
            </a:r>
            <a:r>
              <a:rPr lang="ar-MA" dirty="0" smtClean="0"/>
              <a:t> تقنية إعادة الاستعمال </a:t>
            </a:r>
            <a:r>
              <a:rPr lang="ar-MA" dirty="0" err="1" smtClean="0"/>
              <a:t>و</a:t>
            </a:r>
            <a:r>
              <a:rPr lang="ar-MA" dirty="0" smtClean="0"/>
              <a:t> التصنيع</a:t>
            </a:r>
            <a:r>
              <a:rPr lang="fr-FR" dirty="0" smtClean="0"/>
              <a:t>:</a:t>
            </a:r>
            <a:br>
              <a:rPr lang="fr-FR" dirty="0" smtClean="0"/>
            </a:br>
            <a:endParaRPr lang="fr-FR" dirty="0"/>
          </a:p>
        </p:txBody>
      </p:sp>
      <p:sp>
        <p:nvSpPr>
          <p:cNvPr id="3" name="Espace réservé du contenu 2"/>
          <p:cNvSpPr>
            <a:spLocks noGrp="1"/>
          </p:cNvSpPr>
          <p:nvPr>
            <p:ph idx="1"/>
          </p:nvPr>
        </p:nvSpPr>
        <p:spPr/>
        <p:txBody>
          <a:bodyPr/>
          <a:lstStyle/>
          <a:p>
            <a:pPr algn="r"/>
            <a:r>
              <a:rPr lang="ar-MA" b="1" u="sng" dirty="0" smtClean="0">
                <a:solidFill>
                  <a:schemeClr val="accent2">
                    <a:lumMod val="60000"/>
                    <a:lumOff val="40000"/>
                  </a:schemeClr>
                </a:solidFill>
                <a:effectLst>
                  <a:outerShdw blurRad="38100" dist="38100" dir="2700000" algn="tl">
                    <a:srgbClr val="000000">
                      <a:alpha val="43137"/>
                    </a:srgbClr>
                  </a:outerShdw>
                </a:effectLst>
              </a:rPr>
              <a:t>أ </a:t>
            </a:r>
            <a:r>
              <a:rPr lang="ar-MA" b="1" u="sng" dirty="0" err="1" smtClean="0">
                <a:solidFill>
                  <a:schemeClr val="accent2">
                    <a:lumMod val="60000"/>
                    <a:lumOff val="40000"/>
                  </a:schemeClr>
                </a:solidFill>
                <a:effectLst>
                  <a:outerShdw blurRad="38100" dist="38100" dir="2700000" algn="tl">
                    <a:srgbClr val="000000">
                      <a:alpha val="43137"/>
                    </a:srgbClr>
                  </a:outerShdw>
                </a:effectLst>
              </a:rPr>
              <a:t>ـ</a:t>
            </a:r>
            <a:r>
              <a:rPr lang="ar-MA" b="1" u="sng" dirty="0" smtClean="0">
                <a:solidFill>
                  <a:schemeClr val="accent2">
                    <a:lumMod val="60000"/>
                    <a:lumOff val="40000"/>
                  </a:schemeClr>
                </a:solidFill>
                <a:effectLst>
                  <a:outerShdw blurRad="38100" dist="38100" dir="2700000" algn="tl">
                    <a:srgbClr val="000000">
                      <a:alpha val="43137"/>
                    </a:srgbClr>
                  </a:outerShdw>
                </a:effectLst>
              </a:rPr>
              <a:t> إنتاج السماد العضوي</a:t>
            </a:r>
            <a:r>
              <a:rPr lang="fr-FR" b="1" u="sng" dirty="0" smtClean="0">
                <a:solidFill>
                  <a:schemeClr val="accent2">
                    <a:lumMod val="60000"/>
                    <a:lumOff val="40000"/>
                  </a:schemeClr>
                </a:solidFill>
                <a:effectLst>
                  <a:outerShdw blurRad="38100" dist="38100" dir="2700000" algn="tl">
                    <a:srgbClr val="000000">
                      <a:alpha val="43137"/>
                    </a:srgbClr>
                  </a:outerShdw>
                </a:effectLst>
              </a:rPr>
              <a:t>:compostage</a:t>
            </a:r>
          </a:p>
          <a:p>
            <a:endParaRPr lang="fr-FR" dirty="0" smtClean="0"/>
          </a:p>
          <a:p>
            <a:r>
              <a:rPr lang="ar-MA" b="1" dirty="0" smtClean="0">
                <a:solidFill>
                  <a:schemeClr val="accent1">
                    <a:lumMod val="50000"/>
                  </a:schemeClr>
                </a:solidFill>
                <a:effectLst>
                  <a:outerShdw blurRad="38100" dist="38100" dir="2700000" algn="tl">
                    <a:srgbClr val="000000">
                      <a:alpha val="43137"/>
                    </a:srgbClr>
                  </a:outerShdw>
                </a:effectLst>
              </a:rPr>
              <a:t>تتوفر النفايات المنزلية بالمغرب على نسبة كبيرة من المواد العضوية القابلة للتخمر أكثر من 76 في المائة،مما يسهل عملية معالجتها بيولوجيا باستعمال </a:t>
            </a:r>
            <a:r>
              <a:rPr lang="ar-MA" b="1" dirty="0" err="1" smtClean="0">
                <a:solidFill>
                  <a:schemeClr val="accent1">
                    <a:lumMod val="50000"/>
                  </a:schemeClr>
                </a:solidFill>
                <a:effectLst>
                  <a:outerShdw blurRad="38100" dist="38100" dir="2700000" algn="tl">
                    <a:srgbClr val="000000">
                      <a:alpha val="43137"/>
                    </a:srgbClr>
                  </a:outerShdw>
                </a:effectLst>
              </a:rPr>
              <a:t>متعضيات</a:t>
            </a:r>
            <a:r>
              <a:rPr lang="ar-MA" b="1" dirty="0" smtClean="0">
                <a:solidFill>
                  <a:schemeClr val="accent1">
                    <a:lumMod val="50000"/>
                  </a:schemeClr>
                </a:solidFill>
                <a:effectLst>
                  <a:outerShdw blurRad="38100" dist="38100" dir="2700000" algn="tl">
                    <a:srgbClr val="000000">
                      <a:alpha val="43137"/>
                    </a:srgbClr>
                  </a:outerShdw>
                </a:effectLst>
              </a:rPr>
              <a:t> </a:t>
            </a:r>
            <a:r>
              <a:rPr lang="ar-MA" b="1" dirty="0" err="1" smtClean="0">
                <a:solidFill>
                  <a:schemeClr val="accent1">
                    <a:lumMod val="50000"/>
                  </a:schemeClr>
                </a:solidFill>
                <a:effectLst>
                  <a:outerShdw blurRad="38100" dist="38100" dir="2700000" algn="tl">
                    <a:srgbClr val="000000">
                      <a:alpha val="43137"/>
                    </a:srgbClr>
                  </a:outerShdw>
                </a:effectLst>
              </a:rPr>
              <a:t>مجهرية</a:t>
            </a:r>
            <a:r>
              <a:rPr lang="ar-MA" b="1" dirty="0" smtClean="0">
                <a:solidFill>
                  <a:schemeClr val="accent1">
                    <a:lumMod val="50000"/>
                  </a:schemeClr>
                </a:solidFill>
                <a:effectLst>
                  <a:outerShdw blurRad="38100" dist="38100" dir="2700000" algn="tl">
                    <a:srgbClr val="000000">
                      <a:alpha val="43137"/>
                    </a:srgbClr>
                  </a:outerShdw>
                </a:effectLst>
              </a:rPr>
              <a:t> (</a:t>
            </a:r>
            <a:r>
              <a:rPr lang="ar-MA" b="1" dirty="0" err="1" smtClean="0">
                <a:solidFill>
                  <a:schemeClr val="accent1">
                    <a:lumMod val="50000"/>
                  </a:schemeClr>
                </a:solidFill>
                <a:effectLst>
                  <a:outerShdw blurRad="38100" dist="38100" dir="2700000" algn="tl">
                    <a:srgbClr val="000000">
                      <a:alpha val="43137"/>
                    </a:srgbClr>
                  </a:outerShdw>
                </a:effectLst>
              </a:rPr>
              <a:t>بكتيريات</a:t>
            </a:r>
            <a:r>
              <a:rPr lang="ar-MA" b="1" dirty="0" smtClean="0">
                <a:solidFill>
                  <a:schemeClr val="accent1">
                    <a:lumMod val="50000"/>
                  </a:schemeClr>
                </a:solidFill>
                <a:effectLst>
                  <a:outerShdw blurRad="38100" dist="38100" dir="2700000" algn="tl">
                    <a:srgbClr val="000000">
                      <a:alpha val="43137"/>
                    </a:srgbClr>
                  </a:outerShdw>
                </a:effectLst>
              </a:rPr>
              <a:t>، فطريات) وحيوانات دقيقة (ديدان الأرض،بعض الحشرات...) حيث تخضع لتفسخ هوائي، الذي يمكن من تحليل البروتينات، </a:t>
            </a:r>
            <a:r>
              <a:rPr lang="ar-MA" b="1" dirty="0" err="1" smtClean="0">
                <a:solidFill>
                  <a:schemeClr val="accent1">
                    <a:lumMod val="50000"/>
                  </a:schemeClr>
                </a:solidFill>
                <a:effectLst>
                  <a:outerShdw blurRad="38100" dist="38100" dir="2700000" algn="tl">
                    <a:srgbClr val="000000">
                      <a:alpha val="43137"/>
                    </a:srgbClr>
                  </a:outerShdw>
                </a:effectLst>
              </a:rPr>
              <a:t>السيليلوز</a:t>
            </a:r>
            <a:r>
              <a:rPr lang="ar-MA" b="1" dirty="0" smtClean="0">
                <a:solidFill>
                  <a:schemeClr val="accent1">
                    <a:lumMod val="50000"/>
                  </a:schemeClr>
                </a:solidFill>
                <a:effectLst>
                  <a:outerShdw blurRad="38100" dist="38100" dir="2700000" algn="tl">
                    <a:srgbClr val="000000">
                      <a:alpha val="43137"/>
                    </a:srgbClr>
                  </a:outerShdw>
                </a:effectLst>
              </a:rPr>
              <a:t> و المواد العضوية الأخرى، لتحويلها إلى سماد عضوي</a:t>
            </a:r>
            <a:endParaRPr lang="fr-FR" b="1" u="sng"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lgn="r"/>
            <a:r>
              <a:rPr lang="ar-MA" b="1" u="sng" dirty="0" smtClean="0">
                <a:solidFill>
                  <a:schemeClr val="tx2">
                    <a:lumMod val="60000"/>
                    <a:lumOff val="40000"/>
                  </a:schemeClr>
                </a:solidFill>
                <a:effectLst>
                  <a:outerShdw blurRad="38100" dist="38100" dir="2700000" algn="tl">
                    <a:srgbClr val="000000">
                      <a:alpha val="43137"/>
                    </a:srgbClr>
                  </a:outerShdw>
                </a:effectLst>
              </a:rPr>
              <a:t>ب </a:t>
            </a:r>
            <a:r>
              <a:rPr lang="ar-MA" b="1" u="sng" dirty="0" err="1" smtClean="0">
                <a:solidFill>
                  <a:schemeClr val="tx2">
                    <a:lumMod val="60000"/>
                    <a:lumOff val="40000"/>
                  </a:schemeClr>
                </a:solidFill>
                <a:effectLst>
                  <a:outerShdw blurRad="38100" dist="38100" dir="2700000" algn="tl">
                    <a:srgbClr val="000000">
                      <a:alpha val="43137"/>
                    </a:srgbClr>
                  </a:outerShdw>
                </a:effectLst>
              </a:rPr>
              <a:t>ـ</a:t>
            </a:r>
            <a:r>
              <a:rPr lang="ar-MA" b="1" u="sng" dirty="0" smtClean="0">
                <a:solidFill>
                  <a:schemeClr val="tx2">
                    <a:lumMod val="60000"/>
                    <a:lumOff val="40000"/>
                  </a:schemeClr>
                </a:solidFill>
                <a:effectLst>
                  <a:outerShdw blurRad="38100" dist="38100" dir="2700000" algn="tl">
                    <a:srgbClr val="000000">
                      <a:alpha val="43137"/>
                    </a:srgbClr>
                  </a:outerShdw>
                </a:effectLst>
              </a:rPr>
              <a:t> إنتاج </a:t>
            </a:r>
            <a:r>
              <a:rPr lang="ar-MA" b="1" u="sng" dirty="0" err="1" smtClean="0">
                <a:solidFill>
                  <a:schemeClr val="tx2">
                    <a:lumMod val="60000"/>
                    <a:lumOff val="40000"/>
                  </a:schemeClr>
                </a:solidFill>
                <a:effectLst>
                  <a:outerShdw blurRad="38100" dist="38100" dir="2700000" algn="tl">
                    <a:srgbClr val="000000">
                      <a:alpha val="43137"/>
                    </a:srgbClr>
                  </a:outerShdw>
                </a:effectLst>
              </a:rPr>
              <a:t>البيوغاز</a:t>
            </a:r>
            <a:r>
              <a:rPr lang="fr-FR" b="1" u="sng" dirty="0" smtClean="0">
                <a:solidFill>
                  <a:schemeClr val="tx2">
                    <a:lumMod val="60000"/>
                    <a:lumOff val="40000"/>
                  </a:schemeClr>
                </a:solidFill>
                <a:effectLst>
                  <a:outerShdw blurRad="38100" dist="38100" dir="2700000" algn="tl">
                    <a:srgbClr val="000000">
                      <a:alpha val="43137"/>
                    </a:srgbClr>
                  </a:outerShdw>
                </a:effectLst>
              </a:rPr>
              <a:t>:</a:t>
            </a:r>
          </a:p>
          <a:p>
            <a:endParaRPr lang="fr-FR" dirty="0" smtClean="0"/>
          </a:p>
          <a:p>
            <a:r>
              <a:rPr lang="ar-MA" b="1" dirty="0" smtClean="0">
                <a:solidFill>
                  <a:schemeClr val="accent1">
                    <a:lumMod val="50000"/>
                  </a:schemeClr>
                </a:solidFill>
                <a:effectLst>
                  <a:outerShdw blurRad="38100" dist="38100" dir="2700000" algn="tl">
                    <a:srgbClr val="000000">
                      <a:alpha val="43137"/>
                    </a:srgbClr>
                  </a:outerShdw>
                </a:effectLst>
              </a:rPr>
              <a:t>يتم معالجة المواد العضوية بيولوجيا في وسط لا هوائي بواسطة </a:t>
            </a:r>
            <a:r>
              <a:rPr lang="ar-MA" b="1" dirty="0" err="1" smtClean="0">
                <a:solidFill>
                  <a:schemeClr val="accent1">
                    <a:lumMod val="50000"/>
                  </a:schemeClr>
                </a:solidFill>
                <a:effectLst>
                  <a:outerShdw blurRad="38100" dist="38100" dir="2700000" algn="tl">
                    <a:srgbClr val="000000">
                      <a:alpha val="43137"/>
                    </a:srgbClr>
                  </a:outerShdw>
                </a:effectLst>
              </a:rPr>
              <a:t>بكتيريات</a:t>
            </a:r>
            <a:r>
              <a:rPr lang="ar-MA" b="1" dirty="0" smtClean="0">
                <a:solidFill>
                  <a:schemeClr val="accent1">
                    <a:lumMod val="50000"/>
                  </a:schemeClr>
                </a:solidFill>
                <a:effectLst>
                  <a:outerShdw blurRad="38100" dist="38100" dir="2700000" algn="tl">
                    <a:srgbClr val="000000">
                      <a:alpha val="43137"/>
                    </a:srgbClr>
                  </a:outerShdw>
                </a:effectLst>
              </a:rPr>
              <a:t> لا هوائية تسمى</a:t>
            </a:r>
            <a:r>
              <a:rPr lang="fr-FR" b="1" dirty="0" smtClean="0">
                <a:solidFill>
                  <a:schemeClr val="accent1">
                    <a:lumMod val="50000"/>
                  </a:schemeClr>
                </a:solidFill>
                <a:effectLst>
                  <a:outerShdw blurRad="38100" dist="38100" dir="2700000" algn="tl">
                    <a:srgbClr val="000000">
                      <a:alpha val="43137"/>
                    </a:srgbClr>
                  </a:outerShdw>
                </a:effectLst>
              </a:rPr>
              <a:t> </a:t>
            </a:r>
            <a:r>
              <a:rPr lang="fr-FR" b="1" dirty="0" err="1" smtClean="0">
                <a:solidFill>
                  <a:schemeClr val="accent1">
                    <a:lumMod val="50000"/>
                  </a:schemeClr>
                </a:solidFill>
                <a:effectLst>
                  <a:outerShdw blurRad="38100" dist="38100" dir="2700000" algn="tl">
                    <a:srgbClr val="000000">
                      <a:alpha val="43137"/>
                    </a:srgbClr>
                  </a:outerShdw>
                </a:effectLst>
              </a:rPr>
              <a:t>methanobacterium</a:t>
            </a:r>
            <a:r>
              <a:rPr lang="fr-FR" b="1" dirty="0" smtClean="0">
                <a:solidFill>
                  <a:schemeClr val="accent1">
                    <a:lumMod val="50000"/>
                  </a:schemeClr>
                </a:solidFill>
                <a:effectLst>
                  <a:outerShdw blurRad="38100" dist="38100" dir="2700000" algn="tl">
                    <a:srgbClr val="000000">
                      <a:alpha val="43137"/>
                    </a:srgbClr>
                  </a:outerShdw>
                </a:effectLst>
              </a:rPr>
              <a:t> </a:t>
            </a:r>
            <a:r>
              <a:rPr lang="ar-MA" b="1" dirty="0" smtClean="0">
                <a:solidFill>
                  <a:schemeClr val="accent1">
                    <a:lumMod val="50000"/>
                  </a:schemeClr>
                </a:solidFill>
                <a:effectLst>
                  <a:outerShdw blurRad="38100" dist="38100" dir="2700000" algn="tl">
                    <a:srgbClr val="000000">
                      <a:alpha val="43137"/>
                    </a:srgbClr>
                  </a:outerShdw>
                </a:effectLst>
              </a:rPr>
              <a:t>فينتج عن ذلك تكون غاز الميثان يمكن استعماله كمصدر للطاقة في الإنارة، التسخين، الطهي</a:t>
            </a:r>
            <a:r>
              <a:rPr lang="fr-FR" b="1" dirty="0" smtClean="0">
                <a:solidFill>
                  <a:schemeClr val="accent1">
                    <a:lumMod val="50000"/>
                  </a:schemeClr>
                </a:solidFill>
                <a:effectLst>
                  <a:outerShdw blurRad="38100" dist="38100" dir="2700000" algn="tl">
                    <a:srgbClr val="000000">
                      <a:alpha val="43137"/>
                    </a:srgbClr>
                  </a:outerShdw>
                </a:effectLst>
              </a:rPr>
              <a:t> ...</a:t>
            </a:r>
          </a:p>
          <a:p>
            <a:r>
              <a:rPr lang="ar-MA" b="1" dirty="0" smtClean="0">
                <a:solidFill>
                  <a:schemeClr val="accent1">
                    <a:lumMod val="50000"/>
                  </a:schemeClr>
                </a:solidFill>
                <a:effectLst>
                  <a:outerShdw blurRad="38100" dist="38100" dir="2700000" algn="tl">
                    <a:srgbClr val="000000">
                      <a:alpha val="43137"/>
                    </a:srgbClr>
                  </a:outerShdw>
                </a:effectLst>
              </a:rPr>
              <a:t>أثناء هذه المعالجة تبقى حثالة عضوية يمكن استعمالها كسماد عضوي</a:t>
            </a:r>
            <a:endParaRPr lang="fr-FR" b="1" u="sng"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descr="1961595_1470892349792201_1489953386_n.jpg"/>
          <p:cNvPicPr>
            <a:picLocks noChangeAspect="1"/>
          </p:cNvPicPr>
          <p:nvPr/>
        </p:nvPicPr>
        <p:blipFill>
          <a:blip r:embed="rId6"/>
          <a:stretch>
            <a:fillRect/>
          </a:stretch>
        </p:blipFill>
        <p:spPr>
          <a:xfrm>
            <a:off x="2428860" y="0"/>
            <a:ext cx="3438525" cy="3143248"/>
          </a:xfrm>
          <a:prstGeom prst="rect">
            <a:avLst/>
          </a:prstGeom>
        </p:spPr>
      </p:pic>
      <p:pic>
        <p:nvPicPr>
          <p:cNvPr id="7" name="Image 6" descr="1947961_1470892386458864_1397000363_n.jpg"/>
          <p:cNvPicPr>
            <a:picLocks noChangeAspect="1"/>
          </p:cNvPicPr>
          <p:nvPr/>
        </p:nvPicPr>
        <p:blipFill>
          <a:blip r:embed="rId7"/>
          <a:stretch>
            <a:fillRect/>
          </a:stretch>
        </p:blipFill>
        <p:spPr>
          <a:xfrm>
            <a:off x="0" y="3880091"/>
            <a:ext cx="3767108" cy="2977909"/>
          </a:xfrm>
          <a:prstGeom prst="rect">
            <a:avLst/>
          </a:prstGeom>
        </p:spPr>
      </p:pic>
      <p:pic>
        <p:nvPicPr>
          <p:cNvPr id="8" name="Image 7" descr="1927169_1470892516458851_1480176428_n.jpg"/>
          <p:cNvPicPr>
            <a:picLocks noChangeAspect="1"/>
          </p:cNvPicPr>
          <p:nvPr/>
        </p:nvPicPr>
        <p:blipFill>
          <a:blip r:embed="rId8"/>
          <a:stretch>
            <a:fillRect/>
          </a:stretch>
        </p:blipFill>
        <p:spPr>
          <a:xfrm>
            <a:off x="4453279" y="3929066"/>
            <a:ext cx="3714409" cy="279082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plus(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0" fill="hold"/>
                                        <p:tgtEl>
                                          <p:spTgt spid="8"/>
                                        </p:tgtEl>
                                        <p:attrNameLst>
                                          <p:attrName>ppt_x</p:attrName>
                                        </p:attrNameLst>
                                      </p:cBhvr>
                                      <p:tavLst>
                                        <p:tav tm="0">
                                          <p:val>
                                            <p:strVal val="#ppt_x"/>
                                          </p:val>
                                        </p:tav>
                                        <p:tav tm="100000">
                                          <p:val>
                                            <p:strVal val="#ppt_x"/>
                                          </p:val>
                                        </p:tav>
                                      </p:tavLst>
                                    </p:anim>
                                    <p:anim calcmode="lin" valueType="num">
                                      <p:cBhvr additive="base">
                                        <p:cTn id="18"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lnSpcReduction="10000"/>
          </a:bodyPr>
          <a:lstStyle/>
          <a:p>
            <a:pPr algn="r"/>
            <a:r>
              <a:rPr lang="ar-MA" sz="2800" b="1" u="sng" dirty="0" smtClean="0">
                <a:solidFill>
                  <a:schemeClr val="tx2">
                    <a:lumMod val="60000"/>
                    <a:lumOff val="40000"/>
                  </a:schemeClr>
                </a:solidFill>
              </a:rPr>
              <a:t>ج </a:t>
            </a:r>
            <a:r>
              <a:rPr lang="ar-MA" sz="2800" b="1" u="sng" dirty="0" err="1" smtClean="0">
                <a:solidFill>
                  <a:schemeClr val="tx2">
                    <a:lumMod val="60000"/>
                    <a:lumOff val="40000"/>
                  </a:schemeClr>
                </a:solidFill>
              </a:rPr>
              <a:t>ـ</a:t>
            </a:r>
            <a:r>
              <a:rPr lang="ar-MA" sz="2800" b="1" u="sng" dirty="0" smtClean="0">
                <a:solidFill>
                  <a:schemeClr val="tx2">
                    <a:lumMod val="60000"/>
                    <a:lumOff val="40000"/>
                  </a:schemeClr>
                </a:solidFill>
              </a:rPr>
              <a:t> </a:t>
            </a:r>
            <a:r>
              <a:rPr lang="ar-MA" sz="2800" b="1" u="sng" dirty="0" err="1" smtClean="0">
                <a:solidFill>
                  <a:schemeClr val="tx2">
                    <a:lumMod val="60000"/>
                    <a:lumOff val="40000"/>
                  </a:schemeClr>
                </a:solidFill>
              </a:rPr>
              <a:t>الترميد</a:t>
            </a:r>
            <a:r>
              <a:rPr lang="fr-FR" sz="2800" b="1" u="sng" dirty="0" smtClean="0">
                <a:solidFill>
                  <a:schemeClr val="tx2">
                    <a:lumMod val="60000"/>
                    <a:lumOff val="40000"/>
                  </a:schemeClr>
                </a:solidFill>
              </a:rPr>
              <a:t> </a:t>
            </a:r>
            <a:r>
              <a:rPr lang="fr-FR" sz="2800" b="1" u="sng" dirty="0" err="1" smtClean="0">
                <a:solidFill>
                  <a:schemeClr val="tx2">
                    <a:lumMod val="60000"/>
                    <a:lumOff val="40000"/>
                  </a:schemeClr>
                </a:solidFill>
              </a:rPr>
              <a:t>Incineration</a:t>
            </a:r>
            <a:endParaRPr lang="fr-FR" sz="2800" b="1" u="sng" dirty="0" smtClean="0">
              <a:solidFill>
                <a:schemeClr val="tx2">
                  <a:lumMod val="60000"/>
                  <a:lumOff val="40000"/>
                </a:schemeClr>
              </a:solidFill>
            </a:endParaRPr>
          </a:p>
          <a:p>
            <a:endParaRPr lang="fr-FR" sz="2800" dirty="0" smtClean="0"/>
          </a:p>
          <a:p>
            <a:r>
              <a:rPr lang="ar-MA" sz="2800" b="1" dirty="0" smtClean="0">
                <a:solidFill>
                  <a:schemeClr val="accent1">
                    <a:lumMod val="50000"/>
                  </a:schemeClr>
                </a:solidFill>
                <a:effectLst>
                  <a:outerShdw blurRad="38100" dist="38100" dir="2700000" algn="tl">
                    <a:srgbClr val="000000">
                      <a:alpha val="43137"/>
                    </a:srgbClr>
                  </a:outerShdw>
                </a:effectLst>
              </a:rPr>
              <a:t>يتم حرق النفايات داخل أفران تحت درجة حرارة تقارب°1000</a:t>
            </a:r>
            <a:r>
              <a:rPr lang="fr-FR" sz="2800" b="1" dirty="0" smtClean="0">
                <a:solidFill>
                  <a:schemeClr val="accent1">
                    <a:lumMod val="50000"/>
                  </a:schemeClr>
                </a:solidFill>
                <a:effectLst>
                  <a:outerShdw blurRad="38100" dist="38100" dir="2700000" algn="tl">
                    <a:srgbClr val="000000">
                      <a:alpha val="43137"/>
                    </a:srgbClr>
                  </a:outerShdw>
                </a:effectLst>
              </a:rPr>
              <a:t>C</a:t>
            </a:r>
            <a:r>
              <a:rPr lang="ar-MA" sz="2800" b="1" dirty="0" smtClean="0">
                <a:solidFill>
                  <a:schemeClr val="accent1">
                    <a:lumMod val="50000"/>
                  </a:schemeClr>
                </a:solidFill>
                <a:effectLst>
                  <a:outerShdw blurRad="38100" dist="38100" dir="2700000" algn="tl">
                    <a:srgbClr val="000000">
                      <a:alpha val="43137"/>
                    </a:srgbClr>
                  </a:outerShdw>
                </a:effectLst>
              </a:rPr>
              <a:t>، لتسخين الماء داخل أنابيب خاصة فينتج عنه بخار ماء يشغل محول لتوليد طاقة كهربائية تقدر </a:t>
            </a:r>
            <a:r>
              <a:rPr lang="ar-MA" sz="2800" b="1" dirty="0" err="1" smtClean="0">
                <a:solidFill>
                  <a:schemeClr val="accent1">
                    <a:lumMod val="50000"/>
                  </a:schemeClr>
                </a:solidFill>
                <a:effectLst>
                  <a:outerShdw blurRad="38100" dist="38100" dir="2700000" algn="tl">
                    <a:srgbClr val="000000">
                      <a:alpha val="43137"/>
                    </a:srgbClr>
                  </a:outerShdw>
                </a:effectLst>
              </a:rPr>
              <a:t>بـ</a:t>
            </a:r>
            <a:r>
              <a:rPr lang="ar-MA" sz="2800" b="1" dirty="0" smtClean="0">
                <a:solidFill>
                  <a:schemeClr val="accent1">
                    <a:lumMod val="50000"/>
                  </a:schemeClr>
                </a:solidFill>
                <a:effectLst>
                  <a:outerShdw blurRad="38100" dist="38100" dir="2700000" algn="tl">
                    <a:srgbClr val="000000">
                      <a:alpha val="43137"/>
                    </a:srgbClr>
                  </a:outerShdw>
                </a:effectLst>
              </a:rPr>
              <a:t> 258</a:t>
            </a:r>
            <a:r>
              <a:rPr lang="fr-FR" sz="2800" b="1" dirty="0" smtClean="0">
                <a:solidFill>
                  <a:schemeClr val="accent1">
                    <a:lumMod val="50000"/>
                  </a:schemeClr>
                </a:solidFill>
                <a:effectLst>
                  <a:outerShdw blurRad="38100" dist="38100" dir="2700000" algn="tl">
                    <a:srgbClr val="000000">
                      <a:alpha val="43137"/>
                    </a:srgbClr>
                  </a:outerShdw>
                </a:effectLst>
              </a:rPr>
              <a:t>KW </a:t>
            </a:r>
            <a:r>
              <a:rPr lang="ar-MA" sz="2800" b="1" dirty="0" smtClean="0">
                <a:solidFill>
                  <a:schemeClr val="accent1">
                    <a:lumMod val="50000"/>
                  </a:schemeClr>
                </a:solidFill>
                <a:effectLst>
                  <a:outerShdw blurRad="38100" dist="38100" dir="2700000" algn="tl">
                    <a:srgbClr val="000000">
                      <a:alpha val="43137"/>
                    </a:srgbClr>
                  </a:outerShdw>
                </a:effectLst>
              </a:rPr>
              <a:t>لكل طن من المحروقات</a:t>
            </a:r>
            <a:r>
              <a:rPr lang="fr-FR" sz="2800" b="1" dirty="0" smtClean="0">
                <a:solidFill>
                  <a:schemeClr val="accent1">
                    <a:lumMod val="50000"/>
                  </a:schemeClr>
                </a:solidFill>
                <a:effectLst>
                  <a:outerShdw blurRad="38100" dist="38100" dir="2700000" algn="tl">
                    <a:srgbClr val="000000">
                      <a:alpha val="43137"/>
                    </a:srgbClr>
                  </a:outerShdw>
                </a:effectLst>
              </a:rPr>
              <a:t>. </a:t>
            </a:r>
          </a:p>
          <a:p>
            <a:r>
              <a:rPr lang="ar-MA" sz="2800" b="1" dirty="0" smtClean="0">
                <a:solidFill>
                  <a:schemeClr val="accent1">
                    <a:lumMod val="50000"/>
                  </a:schemeClr>
                </a:solidFill>
                <a:effectLst>
                  <a:outerShdw blurRad="38100" dist="38100" dir="2700000" algn="tl">
                    <a:srgbClr val="000000">
                      <a:alpha val="43137"/>
                    </a:srgbClr>
                  </a:outerShdw>
                </a:effectLst>
              </a:rPr>
              <a:t>خلال هذه العملية تتم معالجة الأدخنة قبل طرحها في الهواء، عن طريق ترشيحها من الغبار والمعادن الثقيلة،التي ترسل إلى محطات خاصة للطمر تحترم شروط السلامة البيئية</a:t>
            </a:r>
            <a:endParaRPr lang="fr-FR" sz="2800" b="1" u="sng"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2">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71</TotalTime>
  <Words>988</Words>
  <PresentationFormat>Affichage à l'écran (4:3)</PresentationFormat>
  <Paragraphs>75</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Opulent</vt:lpstr>
      <vt:lpstr>Diapositive 1</vt:lpstr>
      <vt:lpstr>Diapositive 2</vt:lpstr>
      <vt:lpstr>تعريف النفايات المنزلية    </vt:lpstr>
      <vt:lpstr>1 ـ التخلص من النفايات المنزلية الصلبة :</vt:lpstr>
      <vt:lpstr>Diapositive 5</vt:lpstr>
      <vt:lpstr>ـ 2 ـ تقنية إعادة الاستعمال و التصنيع: </vt:lpstr>
      <vt:lpstr>Diapositive 7</vt:lpstr>
      <vt:lpstr>Diapositive 8</vt:lpstr>
      <vt:lpstr>Diapositive 9</vt:lpstr>
      <vt:lpstr>Diapositive 10</vt:lpstr>
      <vt:lpstr>ـ 3 ـ تقنية الطمر:</vt:lpstr>
      <vt:lpstr>أهم الشروط التي يجب توافرها عند إختيار موقع طمر النفايات ما يلي :</vt:lpstr>
      <vt:lpstr>يجب القيام بعملية ضغط النفايات بكفاءة عالية جدا وذلك: </vt:lpstr>
      <vt:lpstr>ومن أهم المزايا الايجابية لهذه الطريقة ما يلي:</vt:lpstr>
      <vt:lpstr>Diapositive 15</vt:lpstr>
      <vt:lpstr>Diapositive 16</vt:lpstr>
      <vt:lpstr>Diapositive 17</vt:lpstr>
      <vt:lpstr>2 ـ تأثيرات النفايات المنزلية: </vt:lpstr>
      <vt:lpstr>Diapositive 19</vt:lpstr>
      <vt:lpstr>2 ـ 2 ـ التأثير على الصحة:</vt:lpstr>
      <vt:lpstr>2 ـ 3 ـ التأثير على الاقتصاد: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9</cp:revision>
  <dcterms:created xsi:type="dcterms:W3CDTF">2014-03-04T00:03:06Z</dcterms:created>
  <dcterms:modified xsi:type="dcterms:W3CDTF">2014-03-04T01:27:55Z</dcterms:modified>
</cp:coreProperties>
</file>